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9" r:id="rId2"/>
    <p:sldId id="297" r:id="rId3"/>
    <p:sldId id="467" r:id="rId4"/>
    <p:sldId id="443" r:id="rId5"/>
    <p:sldId id="444" r:id="rId6"/>
    <p:sldId id="445" r:id="rId7"/>
    <p:sldId id="446" r:id="rId8"/>
    <p:sldId id="447" r:id="rId9"/>
    <p:sldId id="448" r:id="rId10"/>
    <p:sldId id="451" r:id="rId11"/>
    <p:sldId id="464" r:id="rId12"/>
    <p:sldId id="449" r:id="rId13"/>
    <p:sldId id="299" r:id="rId14"/>
    <p:sldId id="300" r:id="rId15"/>
    <p:sldId id="465" r:id="rId16"/>
    <p:sldId id="301" r:id="rId17"/>
    <p:sldId id="328" r:id="rId18"/>
    <p:sldId id="327" r:id="rId19"/>
    <p:sldId id="401" r:id="rId20"/>
    <p:sldId id="350" r:id="rId21"/>
    <p:sldId id="352" r:id="rId22"/>
    <p:sldId id="306" r:id="rId23"/>
    <p:sldId id="425" r:id="rId24"/>
    <p:sldId id="408" r:id="rId25"/>
    <p:sldId id="410" r:id="rId26"/>
    <p:sldId id="453" r:id="rId27"/>
    <p:sldId id="362" r:id="rId28"/>
    <p:sldId id="466" r:id="rId29"/>
    <p:sldId id="455" r:id="rId30"/>
    <p:sldId id="458" r:id="rId31"/>
    <p:sldId id="462" r:id="rId32"/>
    <p:sldId id="459" r:id="rId33"/>
    <p:sldId id="461" r:id="rId34"/>
    <p:sldId id="463" r:id="rId35"/>
    <p:sldId id="272" r:id="rId36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66"/>
    <p:restoredTop sz="94694"/>
  </p:normalViewPr>
  <p:slideViewPr>
    <p:cSldViewPr snapToGrid="0" snapToObjects="1">
      <p:cViewPr varScale="1">
        <p:scale>
          <a:sx n="137" d="100"/>
          <a:sy n="137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3DEE398-F31E-D346-A19B-99C36C00C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C126BC1-63B4-0C41-A275-2A17BC0C76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43FD75D-2784-264C-B6FD-F390B77BC7C5}" type="datetime1">
              <a:rPr lang="es-ES"/>
              <a:pPr>
                <a:defRPr/>
              </a:pPr>
              <a:t>1/11/19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5B03B0-D64A-EF4F-97EF-9EDAAD461B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B747DE7-0B96-8340-B146-9C2C6456C8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19E0DC-3B66-224B-8202-221FD9CE554F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25E0236-A4BF-BA4D-975B-CD3F7633FB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A309FD-EF7F-8F40-844C-4E615E74A1F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1FAC872-EB2A-044A-BC90-687C2187EE1C}" type="datetime1">
              <a:rPr lang="es-ES"/>
              <a:pPr>
                <a:defRPr/>
              </a:pPr>
              <a:t>1/11/19</a:t>
            </a:fld>
            <a:endParaRPr 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BF3A2DA1-47EA-DA41-92EC-5B6285C875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F123827F-9DD9-A54C-8027-E49BCB2FF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/>
              <a:t>Haga clic para modificar el estilo de texto del patrón</a:t>
            </a:r>
          </a:p>
          <a:p>
            <a:pPr lvl="1"/>
            <a:r>
              <a:rPr lang="es-ES_tradnl" noProof="0"/>
              <a:t>Segundo nivel</a:t>
            </a:r>
          </a:p>
          <a:p>
            <a:pPr lvl="2"/>
            <a:r>
              <a:rPr lang="es-ES_tradnl" noProof="0"/>
              <a:t>Tercer nivel</a:t>
            </a:r>
          </a:p>
          <a:p>
            <a:pPr lvl="3"/>
            <a:r>
              <a:rPr lang="es-ES_tradnl" noProof="0"/>
              <a:t>Cuarto nivel</a:t>
            </a:r>
          </a:p>
          <a:p>
            <a:pPr lvl="4"/>
            <a:r>
              <a:rPr lang="es-ES_tradnl" noProof="0"/>
              <a:t>Quinto nivel</a:t>
            </a:r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838AA3-7CCB-294E-B18F-85F59CA74B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46F3D2-76D1-904A-9146-7BEDB3B9E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859708-9928-AD42-B6DE-B3C4813B9E51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6045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112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0282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629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164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Make this a diagram!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F2E7-FBE7-F846-BE9E-8F95AE762B38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063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472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5821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1837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0066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774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>
            <a:extLst>
              <a:ext uri="{FF2B5EF4-FFF2-40B4-BE49-F238E27FC236}">
                <a16:creationId xmlns:a16="http://schemas.microsoft.com/office/drawing/2014/main" id="{DEDB4CAF-69DB-1F41-A54B-364F69932C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1C73AF77-B41D-0243-AEAF-A28056AFB5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9100"/>
            <a:ext cx="9144000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7201" y="2675943"/>
            <a:ext cx="8229600" cy="78068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rgbClr val="CB002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s-ES" dirty="0"/>
          </a:p>
        </p:txBody>
      </p:sp>
      <p:sp>
        <p:nvSpPr>
          <p:cNvPr id="14" name="Marcador de texto 21"/>
          <p:cNvSpPr>
            <a:spLocks noGrp="1"/>
          </p:cNvSpPr>
          <p:nvPr>
            <p:ph type="body" sz="quarter" idx="10"/>
          </p:nvPr>
        </p:nvSpPr>
        <p:spPr>
          <a:xfrm>
            <a:off x="457200" y="3462450"/>
            <a:ext cx="8229598" cy="9144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826114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>
            <a:extLst>
              <a:ext uri="{FF2B5EF4-FFF2-40B4-BE49-F238E27FC236}">
                <a16:creationId xmlns:a16="http://schemas.microsoft.com/office/drawing/2014/main" id="{EFFABE0E-C7EB-2048-8BF3-EAE2F8881C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0FEB5C42-7ECD-D142-B8B0-5CA573BE0D8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9100"/>
            <a:ext cx="9144000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457199" y="1477909"/>
            <a:ext cx="8229601" cy="4505202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BC0C2D"/>
              </a:buClr>
              <a:buSzPct val="80000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BC0C2D"/>
              </a:buClr>
              <a:buSzPct val="80000"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BC0C2D"/>
              </a:buClr>
              <a:buSzPct val="8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BC0C2D"/>
              </a:buClr>
              <a:buSzPct val="80000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BC0C2D"/>
              </a:buClr>
              <a:buSzPct val="8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" dirty="0"/>
          </a:p>
        </p:txBody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457201" y="513991"/>
            <a:ext cx="8229600" cy="78068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>
                <a:solidFill>
                  <a:srgbClr val="CB002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s-ES" dirty="0"/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A4EBBEE9-6342-0541-BAB1-9131CD3AFD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93088" y="6269038"/>
            <a:ext cx="4937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404040"/>
                </a:solidFill>
              </a:defRPr>
            </a:lvl1pPr>
          </a:lstStyle>
          <a:p>
            <a:fld id="{4B6C92DA-0723-B040-9142-69B0B88465F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9311078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>
            <a:extLst>
              <a:ext uri="{FF2B5EF4-FFF2-40B4-BE49-F238E27FC236}">
                <a16:creationId xmlns:a16="http://schemas.microsoft.com/office/drawing/2014/main" id="{47C80827-76F0-244F-9DE0-AE9602DE145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80513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3">
            <a:extLst>
              <a:ext uri="{FF2B5EF4-FFF2-40B4-BE49-F238E27FC236}">
                <a16:creationId xmlns:a16="http://schemas.microsoft.com/office/drawing/2014/main" id="{88EF967C-80AF-DE42-9FBB-EBA8F57C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4175" y="27225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es-ES" sz="180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/>
          </p:nvPr>
        </p:nvSpPr>
        <p:spPr>
          <a:xfrm>
            <a:off x="484188" y="2721644"/>
            <a:ext cx="7943850" cy="7413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314259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">
  <p:cSld name="2_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706" y="6262518"/>
            <a:ext cx="2392287" cy="47016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199" y="1477909"/>
            <a:ext cx="8229601" cy="443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0360" algn="l" rtl="0">
              <a:spcBef>
                <a:spcPts val="440"/>
              </a:spcBef>
              <a:spcAft>
                <a:spcPts val="0"/>
              </a:spcAft>
              <a:buClr>
                <a:srgbClr val="BC0C2D"/>
              </a:buClr>
              <a:buSzPts val="1760"/>
              <a:buFont typeface="Arial"/>
              <a:buChar char="–"/>
              <a:defRPr sz="2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BC0C2D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rgbClr val="BC0C2D"/>
              </a:buClr>
              <a:buSzPts val="144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9879" algn="l" rtl="0">
              <a:spcBef>
                <a:spcPts val="320"/>
              </a:spcBef>
              <a:spcAft>
                <a:spcPts val="0"/>
              </a:spcAft>
              <a:buClr>
                <a:srgbClr val="BC0C2D"/>
              </a:buClr>
              <a:buSzPts val="1280"/>
              <a:buFont typeface="Arial"/>
              <a:buChar char="»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1" y="513991"/>
            <a:ext cx="8229600" cy="78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B0029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CB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28722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Shape 2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79695"/>
            <a:ext cx="9144000" cy="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06"/>
            <a:ext cx="9144000" cy="89997"/>
          </a:xfrm>
          <a:prstGeom prst="rect">
            <a:avLst/>
          </a:prstGeom>
          <a:solidFill>
            <a:srgbClr val="BC0C2D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68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8706" y="6262518"/>
            <a:ext cx="2392287" cy="470161"/>
          </a:xfrm>
          <a:prstGeom prst="rect">
            <a:avLst/>
          </a:prstGeom>
        </p:spPr>
      </p:pic>
      <p:sp>
        <p:nvSpPr>
          <p:cNvPr id="29" name="Marcador de texto 7"/>
          <p:cNvSpPr>
            <a:spLocks noGrp="1"/>
          </p:cNvSpPr>
          <p:nvPr>
            <p:ph type="body" sz="quarter" idx="10"/>
          </p:nvPr>
        </p:nvSpPr>
        <p:spPr>
          <a:xfrm>
            <a:off x="457199" y="1477909"/>
            <a:ext cx="8229601" cy="443935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BC0C2D"/>
              </a:buClr>
              <a:buSzPct val="80000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BC0C2D"/>
              </a:buClr>
              <a:buSzPct val="80000"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BC0C2D"/>
              </a:buClr>
              <a:buSzPct val="8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BC0C2D"/>
              </a:buClr>
              <a:buSzPct val="80000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BC0C2D"/>
              </a:buClr>
              <a:buSzPct val="8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30" name="Título 1"/>
          <p:cNvSpPr>
            <a:spLocks noGrp="1"/>
          </p:cNvSpPr>
          <p:nvPr>
            <p:ph type="title" hasCustomPrompt="1"/>
          </p:nvPr>
        </p:nvSpPr>
        <p:spPr>
          <a:xfrm>
            <a:off x="457201" y="513991"/>
            <a:ext cx="8229600" cy="78068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>
                <a:solidFill>
                  <a:srgbClr val="CB0029"/>
                </a:solidFill>
              </a:defRPr>
            </a:lvl1pPr>
          </a:lstStyle>
          <a:p>
            <a:r>
              <a:rPr lang="es-ES" dirty="0" err="1"/>
              <a:t>Edit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3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287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696DCD3-46B7-BF4D-8C43-85570FC75805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7" name="Imagen 6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79695"/>
            <a:ext cx="9144000" cy="28675"/>
          </a:xfrm>
          <a:prstGeom prst="rect">
            <a:avLst/>
          </a:prstGeom>
        </p:spPr>
      </p:pic>
      <p:pic>
        <p:nvPicPr>
          <p:cNvPr id="9" name="Imagen 8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006"/>
            <a:ext cx="9144000" cy="89997"/>
          </a:xfrm>
          <a:prstGeom prst="rect">
            <a:avLst/>
          </a:prstGeom>
          <a:solidFill>
            <a:srgbClr val="BC0C2D"/>
          </a:solidFill>
        </p:spPr>
      </p:pic>
    </p:spTree>
    <p:extLst>
      <p:ext uri="{BB962C8B-B14F-4D97-AF65-F5344CB8AC3E}">
        <p14:creationId xmlns:p14="http://schemas.microsoft.com/office/powerpoint/2010/main" val="188492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 spd="slow"/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thach.tk/" TargetMode="External"/><Relationship Id="rId2" Type="http://schemas.openxmlformats.org/officeDocument/2006/relationships/hyperlink" Target="mailto:carthach@carthach.t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cWXdTlu_n44?t=38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6mn5Y2dhB5Q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(null)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(null)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carthach/kbestviterbi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ithub.com/carthach/PyConca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ByhgF_fzto?feature=oembed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Z4thrFiCss?start=41&amp;feature=oembe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soundcloud.com/carthach/sem-cordas-stereo-demo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oundcloud.com/carthach/the-collapse-of-histrionic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youtu.be/8xIWLG-F0Ag?t=7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>
            <a:extLst>
              <a:ext uri="{FF2B5EF4-FFF2-40B4-BE49-F238E27FC236}">
                <a16:creationId xmlns:a16="http://schemas.microsoft.com/office/drawing/2014/main" id="{77993446-E729-F64C-A57A-9BC7F90AE5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8469"/>
            <a:ext cx="8229600" cy="779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Infinite Theft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04035E-C3D4-814F-90A3-5ED0B5B614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989112"/>
            <a:ext cx="8229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dirty="0" err="1">
                <a:ea typeface="+mn-ea"/>
                <a:cs typeface="+mn-cs"/>
              </a:rPr>
              <a:t>Cárthach</a:t>
            </a:r>
            <a:r>
              <a:rPr lang="es-ES" dirty="0">
                <a:ea typeface="+mn-ea"/>
                <a:cs typeface="+mn-cs"/>
              </a:rPr>
              <a:t> </a:t>
            </a:r>
            <a:r>
              <a:rPr lang="es-ES" dirty="0" err="1">
                <a:ea typeface="+mn-ea"/>
                <a:cs typeface="+mn-cs"/>
              </a:rPr>
              <a:t>Ó</a:t>
            </a:r>
            <a:r>
              <a:rPr lang="es-ES" dirty="0">
                <a:ea typeface="+mn-ea"/>
                <a:cs typeface="+mn-cs"/>
              </a:rPr>
              <a:t> </a:t>
            </a:r>
            <a:r>
              <a:rPr lang="es-ES" dirty="0" err="1">
                <a:ea typeface="+mn-ea"/>
                <a:cs typeface="+mn-cs"/>
              </a:rPr>
              <a:t>Nuanáin</a:t>
            </a:r>
            <a:r>
              <a:rPr lang="es-ES" dirty="0">
                <a:ea typeface="+mn-ea"/>
                <a:cs typeface="+mn-cs"/>
              </a:rPr>
              <a:t> – </a:t>
            </a:r>
            <a:r>
              <a:rPr lang="es-ES" dirty="0" err="1">
                <a:ea typeface="+mn-ea"/>
                <a:cs typeface="+mn-cs"/>
              </a:rPr>
              <a:t>Melodrive</a:t>
            </a:r>
            <a:r>
              <a:rPr lang="es-ES" dirty="0">
                <a:ea typeface="+mn-ea"/>
                <a:cs typeface="+mn-cs"/>
              </a:rPr>
              <a:t> Inc. / </a:t>
            </a:r>
            <a:r>
              <a:rPr lang="es-ES" dirty="0" err="1">
                <a:ea typeface="+mn-ea"/>
                <a:cs typeface="+mn-cs"/>
              </a:rPr>
              <a:t>Universitat</a:t>
            </a:r>
            <a:r>
              <a:rPr lang="es-ES" dirty="0">
                <a:ea typeface="+mn-ea"/>
                <a:cs typeface="+mn-cs"/>
              </a:rPr>
              <a:t> </a:t>
            </a:r>
            <a:r>
              <a:rPr lang="es-ES" dirty="0" err="1">
                <a:ea typeface="+mn-ea"/>
                <a:cs typeface="+mn-cs"/>
              </a:rPr>
              <a:t>Pompeu</a:t>
            </a:r>
            <a:r>
              <a:rPr lang="es-ES" dirty="0">
                <a:ea typeface="+mn-ea"/>
                <a:cs typeface="+mn-cs"/>
              </a:rPr>
              <a:t> </a:t>
            </a:r>
            <a:r>
              <a:rPr lang="es-ES" dirty="0" err="1">
                <a:ea typeface="+mn-ea"/>
                <a:cs typeface="+mn-cs"/>
              </a:rPr>
              <a:t>Fabra</a:t>
            </a:r>
            <a:r>
              <a:rPr lang="es-ES" dirty="0">
                <a:ea typeface="+mn-ea"/>
                <a:cs typeface="+mn-cs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dirty="0">
                <a:ea typeface="+mn-ea"/>
                <a:cs typeface="+mn-cs"/>
                <a:hlinkClick r:id="rId2"/>
              </a:rPr>
              <a:t>carthach@carthach.tk</a:t>
            </a:r>
            <a:endParaRPr lang="es-E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" dirty="0">
                <a:ea typeface="+mn-ea"/>
                <a:cs typeface="+mn-cs"/>
                <a:hlinkClick r:id="rId3"/>
              </a:rPr>
              <a:t>www.carthach.tk</a:t>
            </a:r>
            <a:endParaRPr lang="es-E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s-ES" dirty="0"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9067797-C611-9443-BED2-E41F07330040}"/>
              </a:ext>
            </a:extLst>
          </p:cNvPr>
          <p:cNvSpPr txBox="1">
            <a:spLocks/>
          </p:cNvSpPr>
          <p:nvPr/>
        </p:nvSpPr>
        <p:spPr bwMode="auto">
          <a:xfrm>
            <a:off x="457200" y="2828925"/>
            <a:ext cx="8229600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CB0029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IE" dirty="0"/>
              <a:t>Reflections on the State of the Art in </a:t>
            </a:r>
            <a:r>
              <a:rPr lang="en-IE" dirty="0" err="1"/>
              <a:t>Musaicing</a:t>
            </a:r>
            <a:r>
              <a:rPr lang="en-IE" dirty="0"/>
              <a:t>, Plunderphonics and Concatenative Sound Synthesis</a:t>
            </a:r>
            <a:endParaRPr lang="en-US" altLang="en-US" dirty="0"/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429733-DE8F-0340-A509-F8F579958E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sample-centric genre since its inception</a:t>
            </a:r>
          </a:p>
          <a:p>
            <a:pPr lvl="1"/>
            <a:r>
              <a:rPr lang="en-US" dirty="0"/>
              <a:t>Turntablism</a:t>
            </a:r>
          </a:p>
          <a:p>
            <a:pPr lvl="1"/>
            <a:r>
              <a:rPr lang="en-US" dirty="0"/>
              <a:t>MPCs &amp; samplers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8B85DB-0A94-B54A-BB20-376A6776B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Hip-hop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23151-9609-D747-8447-359F9A8DED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11</a:t>
            </a:fld>
            <a:endParaRPr lang="es-E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72A00-AA59-D84A-A62A-6BAC9545A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11" y="2861583"/>
            <a:ext cx="3304761" cy="3304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DDC095-C4B1-0141-8BDA-1F5A68B35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784" y="2861583"/>
            <a:ext cx="3304761" cy="328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1364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59AF786-EBDB-9C4D-B89B-0002B541A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477963"/>
            <a:ext cx="8229600" cy="4505325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History</a:t>
            </a:r>
            <a:r>
              <a:rPr lang="es-ES" sz="3600" dirty="0">
                <a:ea typeface="+mn-ea"/>
                <a:cs typeface="+mn-cs"/>
              </a:rPr>
              <a:t> and </a:t>
            </a:r>
            <a:r>
              <a:rPr lang="es-ES" sz="3600" dirty="0" err="1">
                <a:ea typeface="+mn-ea"/>
                <a:cs typeface="+mn-cs"/>
              </a:rPr>
              <a:t>Influences</a:t>
            </a:r>
            <a:endParaRPr lang="es-ES" sz="36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b="1" dirty="0" err="1">
                <a:ea typeface="+mn-ea"/>
                <a:cs typeface="+mn-cs"/>
              </a:rPr>
              <a:t>State</a:t>
            </a:r>
            <a:r>
              <a:rPr lang="es-ES" sz="3600" b="1" dirty="0">
                <a:ea typeface="+mn-ea"/>
                <a:cs typeface="+mn-cs"/>
              </a:rPr>
              <a:t> of </a:t>
            </a:r>
            <a:r>
              <a:rPr lang="es-ES" sz="3600" b="1" dirty="0" err="1">
                <a:ea typeface="+mn-ea"/>
                <a:cs typeface="+mn-cs"/>
              </a:rPr>
              <a:t>the</a:t>
            </a:r>
            <a:r>
              <a:rPr lang="es-ES" sz="3600" b="1" dirty="0">
                <a:ea typeface="+mn-ea"/>
                <a:cs typeface="+mn-cs"/>
              </a:rPr>
              <a:t> Art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Theory</a:t>
            </a:r>
            <a:r>
              <a:rPr lang="es-ES" sz="3600" dirty="0">
                <a:ea typeface="+mn-ea"/>
                <a:cs typeface="+mn-cs"/>
              </a:rPr>
              <a:t> and </a:t>
            </a:r>
            <a:r>
              <a:rPr lang="es-ES" sz="3600" dirty="0" err="1">
                <a:ea typeface="+mn-ea"/>
                <a:cs typeface="+mn-cs"/>
              </a:rPr>
              <a:t>Technique</a:t>
            </a:r>
            <a:endParaRPr lang="es-ES" sz="36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Applications</a:t>
            </a:r>
            <a:endParaRPr lang="es-ES" sz="3600" dirty="0">
              <a:ea typeface="+mn-ea"/>
              <a:cs typeface="+mn-cs"/>
            </a:endParaRPr>
          </a:p>
        </p:txBody>
      </p:sp>
      <p:sp>
        <p:nvSpPr>
          <p:cNvPr id="5123" name="Título 2">
            <a:extLst>
              <a:ext uri="{FF2B5EF4-FFF2-40B4-BE49-F238E27FC236}">
                <a16:creationId xmlns:a16="http://schemas.microsoft.com/office/drawing/2014/main" id="{AD080422-EE81-D44E-AE73-E20388DE08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14350"/>
            <a:ext cx="8229600" cy="781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Structure</a:t>
            </a:r>
          </a:p>
        </p:txBody>
      </p:sp>
      <p:sp>
        <p:nvSpPr>
          <p:cNvPr id="5124" name="Marcador de número de diapositiva 3">
            <a:extLst>
              <a:ext uri="{FF2B5EF4-FFF2-40B4-BE49-F238E27FC236}">
                <a16:creationId xmlns:a16="http://schemas.microsoft.com/office/drawing/2014/main" id="{671C5E88-1E32-5A4B-8D5C-AAD7711B31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16FBEBA-0453-B742-AD8F-526F948E7C9C}" type="slidenum">
              <a:rPr lang="es-ES" altLang="en-US" sz="1200">
                <a:solidFill>
                  <a:srgbClr val="404040"/>
                </a:solidFill>
              </a:rPr>
              <a:pPr eaLnBrk="1" hangingPunct="1"/>
              <a:t>12</a:t>
            </a:fld>
            <a:endParaRPr lang="es-ES" altLang="en-US" sz="120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373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F0477B-B9D5-4749-9B75-E6AB23CCC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Creating natural sounding text to speech via artificial formant synthesis or vocal tract modelling is hard</a:t>
            </a:r>
          </a:p>
          <a:p>
            <a:r>
              <a:rPr lang="en-US" b="1" dirty="0"/>
              <a:t>Concatenative Synthesis</a:t>
            </a:r>
          </a:p>
          <a:p>
            <a:pPr lvl="1"/>
            <a:r>
              <a:rPr lang="en-US" dirty="0"/>
              <a:t>Large database of recorded phones, </a:t>
            </a:r>
            <a:r>
              <a:rPr lang="en-US" dirty="0" err="1"/>
              <a:t>diphones</a:t>
            </a:r>
            <a:r>
              <a:rPr lang="en-US" dirty="0"/>
              <a:t> syllables etc.</a:t>
            </a:r>
          </a:p>
          <a:p>
            <a:pPr lvl="1"/>
            <a:r>
              <a:rPr lang="en-US" dirty="0"/>
              <a:t>Unit selection: select from these </a:t>
            </a:r>
            <a:r>
              <a:rPr lang="en-US" i="1" dirty="0"/>
              <a:t>units </a:t>
            </a:r>
            <a:r>
              <a:rPr lang="en-US" dirty="0"/>
              <a:t>of speech and concatenate them to create coherent utterances</a:t>
            </a:r>
          </a:p>
          <a:p>
            <a:pPr lvl="1"/>
            <a:r>
              <a:rPr lang="en-US" dirty="0"/>
              <a:t>Hunt &amp; Black (1996)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4B79C4-A9E9-4846-BA2A-919906238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Concatenative Speech Synthesis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40AA1-7FD9-3F40-8CAF-E1024ACE0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13</a:t>
            </a:fld>
            <a:endParaRPr lang="es-ES" altLang="en-US"/>
          </a:p>
        </p:txBody>
      </p:sp>
      <p:pic>
        <p:nvPicPr>
          <p:cNvPr id="5" name="Shape 113">
            <a:extLst>
              <a:ext uri="{FF2B5EF4-FFF2-40B4-BE49-F238E27FC236}">
                <a16:creationId xmlns:a16="http://schemas.microsoft.com/office/drawing/2014/main" id="{48365FD6-80BE-4B4A-83DF-1909F79B44DA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390" y="4476625"/>
            <a:ext cx="3695375" cy="1974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36951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57199" y="1477909"/>
            <a:ext cx="8229600" cy="44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Char char="•"/>
            </a:pPr>
            <a:r>
              <a:rPr lang="en-IE" noProof="0" dirty="0"/>
              <a:t>Caterpillar (Schwarz, 2000)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SzPts val="1760"/>
              <a:buChar char="–"/>
            </a:pPr>
            <a:r>
              <a:rPr lang="en-IE" noProof="0" dirty="0"/>
              <a:t>Unit Selection Viterbi Algorithm</a:t>
            </a:r>
            <a:br>
              <a:rPr lang="en-IE" noProof="0" dirty="0"/>
            </a:br>
            <a:r>
              <a:rPr lang="en-IE" noProof="0" dirty="0"/>
              <a:t>(HMMs)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SzPts val="1760"/>
              <a:buChar char="–"/>
            </a:pPr>
            <a:r>
              <a:rPr lang="en-IE" dirty="0"/>
              <a:t>Constraint Satisfaction</a:t>
            </a:r>
            <a:endParaRPr lang="en-IE" noProof="0" dirty="0"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lang="en-IE" noProof="0" dirty="0"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Char char="•"/>
            </a:pPr>
            <a:r>
              <a:rPr lang="en-IE" noProof="0" dirty="0" err="1"/>
              <a:t>Musaicing</a:t>
            </a:r>
            <a:r>
              <a:rPr lang="en-IE" noProof="0" dirty="0"/>
              <a:t> (</a:t>
            </a:r>
            <a:r>
              <a:rPr lang="en-IE" noProof="0" dirty="0" err="1"/>
              <a:t>Zils</a:t>
            </a:r>
            <a:r>
              <a:rPr lang="en-IE" noProof="0" dirty="0"/>
              <a:t> &amp; </a:t>
            </a:r>
            <a:r>
              <a:rPr lang="en-IE" noProof="0" dirty="0" err="1"/>
              <a:t>Pachet</a:t>
            </a:r>
            <a:r>
              <a:rPr lang="en-IE" noProof="0" dirty="0"/>
              <a:t> 2001)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SzPts val="1760"/>
              <a:buChar char="–"/>
            </a:pPr>
            <a:r>
              <a:rPr lang="en-IE" noProof="0" dirty="0"/>
              <a:t>Musical </a:t>
            </a:r>
            <a:r>
              <a:rPr lang="en-IE" noProof="0" dirty="0" err="1"/>
              <a:t>Mosaicing</a:t>
            </a:r>
            <a:endParaRPr lang="en-IE" noProof="0" dirty="0"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SzPts val="1760"/>
              <a:buChar char="–"/>
            </a:pPr>
            <a:r>
              <a:rPr lang="en-IE" noProof="0" dirty="0"/>
              <a:t>Constraint Satisfaction</a:t>
            </a:r>
          </a:p>
          <a:p>
            <a:pPr marL="1143000" marR="0" lvl="2" indent="-228600" algn="l" rtl="0">
              <a:spcBef>
                <a:spcPts val="480"/>
              </a:spcBef>
              <a:spcAft>
                <a:spcPts val="0"/>
              </a:spcAft>
              <a:buSzPts val="1600"/>
              <a:buChar char="•"/>
            </a:pPr>
            <a:r>
              <a:rPr lang="en-IE" noProof="0" dirty="0"/>
              <a:t>“Mimic” Mode to model a target</a:t>
            </a:r>
          </a:p>
          <a:p>
            <a:pPr marL="1143000" marR="0" lvl="2" indent="-228600" algn="l" rtl="0">
              <a:spcBef>
                <a:spcPts val="480"/>
              </a:spcBef>
              <a:spcAft>
                <a:spcPts val="0"/>
              </a:spcAft>
              <a:buSzPts val="1600"/>
              <a:buChar char="•"/>
            </a:pPr>
            <a:r>
              <a:rPr lang="en-IE" noProof="0" dirty="0"/>
              <a:t>User selectable constraints</a:t>
            </a: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lang="en-IE" noProof="0" dirty="0"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Font typeface="Arial"/>
              <a:buNone/>
            </a:pPr>
            <a:endParaRPr lang="en-IE" sz="2400" b="0" i="0" u="none" strike="noStrike" cap="none" noProof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098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None/>
            </a:pPr>
            <a:endParaRPr lang="en-IE" sz="2400" b="0" i="0" u="none" strike="noStrike" cap="none" noProof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098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None/>
            </a:pPr>
            <a:endParaRPr lang="en-IE" sz="2400" b="0" i="0" u="none" strike="noStrike" cap="none" noProof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1" y="513991"/>
            <a:ext cx="82296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B0029"/>
              </a:buClr>
              <a:buFont typeface="Calibri"/>
              <a:buNone/>
            </a:pPr>
            <a:r>
              <a:rPr lang="en-IE" noProof="0" dirty="0"/>
              <a:t>Early Digital Musical Concatenative Synthesis</a:t>
            </a:r>
            <a:endParaRPr lang="en-IE" sz="3200" b="0" i="0" u="none" strike="noStrike" cap="none" noProof="0" dirty="0">
              <a:solidFill>
                <a:srgbClr val="CB00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6553200" y="628722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8102" y="1294591"/>
            <a:ext cx="3693050" cy="2818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662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1" y="513991"/>
            <a:ext cx="82296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B0029"/>
              </a:buClr>
              <a:buFont typeface="Calibri"/>
              <a:buNone/>
            </a:pPr>
            <a:r>
              <a:rPr lang="en-IE" sz="3200" b="0" i="0" u="none" strike="noStrike" cap="none" noProof="0" dirty="0">
                <a:solidFill>
                  <a:srgbClr val="CB0029"/>
                </a:solidFill>
                <a:latin typeface="Calibri"/>
                <a:ea typeface="Calibri"/>
                <a:cs typeface="Calibri"/>
                <a:sym typeface="Calibri"/>
              </a:rPr>
              <a:t>State of The Art – 2D Timbre Spaces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6553200" y="628722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650" y="1656325"/>
            <a:ext cx="5068800" cy="38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>
            <a:off x="5248405" y="5634191"/>
            <a:ext cx="3807912" cy="488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C0C2D"/>
              </a:buClr>
              <a:buFont typeface="Arial"/>
              <a:buNone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EarGram (Bernardes, 2014)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 txBox="1"/>
          <p:nvPr/>
        </p:nvSpPr>
        <p:spPr>
          <a:xfrm>
            <a:off x="87683" y="5634191"/>
            <a:ext cx="4422672" cy="488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C0C2D"/>
              </a:buClr>
              <a:buFont typeface="Arial"/>
              <a:buNone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AudioGarden (Frisson et al., 2010)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715617" y="1081959"/>
            <a:ext cx="778234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IE" sz="2400" b="0" i="0" u="none" strike="noStrike" cap="none" noProof="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CatArT</a:t>
            </a:r>
            <a:r>
              <a:rPr lang="en-IE" sz="2400" b="0" i="0" u="none" strike="noStrike" cap="none" noProof="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(Schwarz, 2006</a:t>
            </a:r>
            <a:r>
              <a:rPr lang="en-IE" dirty="0"/>
              <a:t>) </a:t>
            </a:r>
            <a:r>
              <a:rPr lang="en-IE" dirty="0">
                <a:hlinkClick r:id="rId4"/>
              </a:rPr>
              <a:t>https://youtu.be/cWXdTlu_n44?t=38</a:t>
            </a:r>
            <a:endParaRPr lang="en-IE" dirty="0"/>
          </a:p>
          <a:p>
            <a:pPr marL="0" lvl="0" indent="0">
              <a:spcBef>
                <a:spcPts val="0"/>
              </a:spcBef>
              <a:buNone/>
            </a:pPr>
            <a:endParaRPr lang="en-IE" noProof="0" dirty="0"/>
          </a:p>
        </p:txBody>
      </p:sp>
    </p:spTree>
    <p:extLst>
      <p:ext uri="{BB962C8B-B14F-4D97-AF65-F5344CB8AC3E}">
        <p14:creationId xmlns:p14="http://schemas.microsoft.com/office/powerpoint/2010/main" val="1346119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59AF786-EBDB-9C4D-B89B-0002B541A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477963"/>
            <a:ext cx="8229600" cy="4505325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History</a:t>
            </a:r>
            <a:r>
              <a:rPr lang="es-ES" sz="3600" dirty="0">
                <a:ea typeface="+mn-ea"/>
                <a:cs typeface="+mn-cs"/>
              </a:rPr>
              <a:t> and </a:t>
            </a:r>
            <a:r>
              <a:rPr lang="es-ES" sz="3600" dirty="0" err="1">
                <a:ea typeface="+mn-ea"/>
                <a:cs typeface="+mn-cs"/>
              </a:rPr>
              <a:t>Influences</a:t>
            </a:r>
            <a:endParaRPr lang="es-ES" sz="36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State</a:t>
            </a:r>
            <a:r>
              <a:rPr lang="es-ES" sz="3600" dirty="0">
                <a:ea typeface="+mn-ea"/>
                <a:cs typeface="+mn-cs"/>
              </a:rPr>
              <a:t> of </a:t>
            </a:r>
            <a:r>
              <a:rPr lang="es-ES" sz="3600" dirty="0" err="1">
                <a:ea typeface="+mn-ea"/>
                <a:cs typeface="+mn-cs"/>
              </a:rPr>
              <a:t>the</a:t>
            </a:r>
            <a:r>
              <a:rPr lang="es-ES" sz="3600" dirty="0">
                <a:ea typeface="+mn-ea"/>
                <a:cs typeface="+mn-cs"/>
              </a:rPr>
              <a:t> Art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b="1" dirty="0" err="1">
                <a:ea typeface="+mn-ea"/>
                <a:cs typeface="+mn-cs"/>
              </a:rPr>
              <a:t>Theory</a:t>
            </a:r>
            <a:r>
              <a:rPr lang="es-ES" sz="3600" b="1" dirty="0">
                <a:ea typeface="+mn-ea"/>
                <a:cs typeface="+mn-cs"/>
              </a:rPr>
              <a:t> and </a:t>
            </a:r>
            <a:r>
              <a:rPr lang="es-ES" sz="3600" b="1" dirty="0" err="1">
                <a:ea typeface="+mn-ea"/>
                <a:cs typeface="+mn-cs"/>
              </a:rPr>
              <a:t>Technique</a:t>
            </a:r>
            <a:endParaRPr lang="es-ES" sz="3600" b="1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Applications</a:t>
            </a:r>
            <a:endParaRPr lang="es-ES" sz="3600" dirty="0">
              <a:ea typeface="+mn-ea"/>
              <a:cs typeface="+mn-cs"/>
            </a:endParaRPr>
          </a:p>
        </p:txBody>
      </p:sp>
      <p:sp>
        <p:nvSpPr>
          <p:cNvPr id="5123" name="Título 2">
            <a:extLst>
              <a:ext uri="{FF2B5EF4-FFF2-40B4-BE49-F238E27FC236}">
                <a16:creationId xmlns:a16="http://schemas.microsoft.com/office/drawing/2014/main" id="{AD080422-EE81-D44E-AE73-E20388DE08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14350"/>
            <a:ext cx="8229600" cy="781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Structure</a:t>
            </a:r>
          </a:p>
        </p:txBody>
      </p:sp>
      <p:sp>
        <p:nvSpPr>
          <p:cNvPr id="5124" name="Marcador de número de diapositiva 3">
            <a:extLst>
              <a:ext uri="{FF2B5EF4-FFF2-40B4-BE49-F238E27FC236}">
                <a16:creationId xmlns:a16="http://schemas.microsoft.com/office/drawing/2014/main" id="{671C5E88-1E32-5A4B-8D5C-AAD7711B31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16FBEBA-0453-B742-AD8F-526F948E7C9C}" type="slidenum">
              <a:rPr lang="es-ES" altLang="en-US" sz="1200">
                <a:solidFill>
                  <a:srgbClr val="404040"/>
                </a:solidFill>
              </a:rPr>
              <a:pPr eaLnBrk="1" hangingPunct="1"/>
              <a:t>16</a:t>
            </a:fld>
            <a:endParaRPr lang="es-ES" altLang="en-US" sz="120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6083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/>
              <a:t>Concatenative Synthesis Stages and Theory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0008E1D-FFF9-9B4B-B214-7425C6BD4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96DCD3-46B7-BF4D-8C43-85570FC75805}" type="slidenum">
              <a:rPr lang="es-ES" smtClean="0"/>
              <a:pPr/>
              <a:t>17</a:t>
            </a:fld>
            <a:endParaRPr lang="es-E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AD56E1-828D-954B-B7F2-A3CE1A2DE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343" y="1842388"/>
            <a:ext cx="2540059" cy="20591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1A6958-668F-F54D-A58D-CC062886A5CC}"/>
              </a:ext>
            </a:extLst>
          </p:cNvPr>
          <p:cNvSpPr txBox="1"/>
          <p:nvPr/>
        </p:nvSpPr>
        <p:spPr>
          <a:xfrm>
            <a:off x="133562" y="4299831"/>
            <a:ext cx="2841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/>
              <a:t>(A)</a:t>
            </a:r>
          </a:p>
          <a:p>
            <a:pPr algn="ctr"/>
            <a:endParaRPr lang="en-IE" sz="2400" b="1" dirty="0"/>
          </a:p>
          <a:p>
            <a:pPr algn="ctr"/>
            <a:r>
              <a:rPr lang="en-IE" sz="2400" b="1" dirty="0"/>
              <a:t>Unit Decomposition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E61E8A-8DF5-FE47-BB6D-8A275B5EF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403" y="1897743"/>
            <a:ext cx="2477966" cy="194844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356F74BA-91F3-B349-AC8D-FF9768244D1D}"/>
              </a:ext>
            </a:extLst>
          </p:cNvPr>
          <p:cNvSpPr txBox="1"/>
          <p:nvPr/>
        </p:nvSpPr>
        <p:spPr>
          <a:xfrm>
            <a:off x="3435279" y="4299830"/>
            <a:ext cx="2273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(B)</a:t>
            </a:r>
          </a:p>
          <a:p>
            <a:pPr algn="ctr"/>
            <a:endParaRPr lang="en-IE" sz="2400" b="1" dirty="0"/>
          </a:p>
          <a:p>
            <a:pPr algn="ctr"/>
            <a:r>
              <a:rPr lang="en-IE" sz="2400" b="1" dirty="0"/>
              <a:t>Feature Analysis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C1DC69-321C-034B-88AD-F4E4AFC74630}"/>
              </a:ext>
            </a:extLst>
          </p:cNvPr>
          <p:cNvSpPr txBox="1"/>
          <p:nvPr/>
        </p:nvSpPr>
        <p:spPr>
          <a:xfrm>
            <a:off x="6612761" y="4299830"/>
            <a:ext cx="1975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(C)</a:t>
            </a:r>
          </a:p>
          <a:p>
            <a:pPr algn="ctr"/>
            <a:endParaRPr lang="en-IE" sz="2400" b="1" dirty="0"/>
          </a:p>
          <a:p>
            <a:pPr algn="ctr"/>
            <a:r>
              <a:rPr lang="en-IE" sz="2400" b="1" dirty="0"/>
              <a:t>Unit Selection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D88A8F9-2744-3049-992C-365859559B6F}"/>
              </a:ext>
            </a:extLst>
          </p:cNvPr>
          <p:cNvGrpSpPr/>
          <p:nvPr/>
        </p:nvGrpSpPr>
        <p:grpSpPr>
          <a:xfrm>
            <a:off x="617863" y="1897743"/>
            <a:ext cx="1872664" cy="1948442"/>
            <a:chOff x="617863" y="1897743"/>
            <a:chExt cx="1872664" cy="19484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DF01D4-3C4F-C840-B840-FD261B07D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2700" y="1897743"/>
              <a:ext cx="1642989" cy="75054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2483216-36AB-C341-AE08-419FCD58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863" y="2990720"/>
              <a:ext cx="1872664" cy="855465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A08257F-C070-334D-9594-9077B6B2DA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876" y="2648289"/>
              <a:ext cx="110594" cy="3424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AE98A2B-657D-CA41-B8B7-7745EB44F6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9816" y="2626038"/>
              <a:ext cx="98854" cy="3646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2249218-6F37-C64A-80B2-B36C4FBDB4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5409" y="2648289"/>
              <a:ext cx="1" cy="3424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C9ACC05-D8AA-5C4D-92F6-98ECECEAAE8B}"/>
                </a:ext>
              </a:extLst>
            </p:cNvPr>
            <p:cNvCxnSpPr>
              <a:cxnSpLocks/>
            </p:cNvCxnSpPr>
            <p:nvPr/>
          </p:nvCxnSpPr>
          <p:spPr>
            <a:xfrm>
              <a:off x="2227848" y="2648289"/>
              <a:ext cx="80536" cy="3424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5683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65B5B-AA05-C142-86DE-4503434F3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2800" noProof="0" dirty="0"/>
              <a:t>Unit scales:</a:t>
            </a:r>
          </a:p>
          <a:p>
            <a:pPr lvl="1"/>
            <a:r>
              <a:rPr lang="en-IE" sz="2600" b="1" noProof="0" dirty="0"/>
              <a:t>Frame-based </a:t>
            </a:r>
            <a:r>
              <a:rPr lang="en-IE" sz="2600" noProof="0" dirty="0"/>
              <a:t>on some fixed sample size – (in time domain or using FFT/IFFT </a:t>
            </a:r>
            <a:r>
              <a:rPr lang="en-IE" sz="2600" noProof="0" dirty="0" err="1"/>
              <a:t>resynthesis</a:t>
            </a:r>
            <a:r>
              <a:rPr lang="en-IE" sz="2600" noProof="0" dirty="0"/>
              <a:t>) </a:t>
            </a:r>
          </a:p>
          <a:p>
            <a:pPr lvl="1"/>
            <a:r>
              <a:rPr lang="en-IE" sz="2600" b="1" noProof="0" dirty="0"/>
              <a:t>Onsets </a:t>
            </a:r>
            <a:r>
              <a:rPr lang="en-IE" sz="2600" noProof="0" dirty="0"/>
              <a:t>using some onset detection methods</a:t>
            </a:r>
          </a:p>
          <a:p>
            <a:pPr lvl="1"/>
            <a:r>
              <a:rPr lang="en-IE" sz="2600" b="1" noProof="0" dirty="0"/>
              <a:t>Beats </a:t>
            </a:r>
            <a:r>
              <a:rPr lang="en-IE" sz="2600" noProof="0" dirty="0"/>
              <a:t>with the aid of tempo tracking.</a:t>
            </a:r>
            <a:endParaRPr lang="en-IE" sz="2800" noProof="0" dirty="0"/>
          </a:p>
          <a:p>
            <a:r>
              <a:rPr lang="en-IE" sz="2800" noProof="0" dirty="0"/>
              <a:t>Onset detection seems to be the most dominant (onset ~= note)</a:t>
            </a:r>
          </a:p>
          <a:p>
            <a:r>
              <a:rPr lang="en-IE" sz="2800" dirty="0"/>
              <a:t>Many excellent onset detectors already exist!</a:t>
            </a:r>
          </a:p>
          <a:p>
            <a:pPr lvl="1"/>
            <a:r>
              <a:rPr lang="en-IE" sz="2600" noProof="0" dirty="0"/>
              <a:t>Spectral Flux or Neural Networks</a:t>
            </a:r>
          </a:p>
          <a:p>
            <a:pPr marL="106680" indent="0">
              <a:buNone/>
            </a:pPr>
            <a:endParaRPr lang="en-IE" sz="2800" noProof="0" dirty="0"/>
          </a:p>
          <a:p>
            <a:endParaRPr lang="en-IE" sz="28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2D11DB-08F3-A54D-9332-10DA5ACF9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(A) </a:t>
            </a:r>
            <a:r>
              <a:rPr lang="en-IE" noProof="0" dirty="0"/>
              <a:t>Unit 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765F9-BD4F-7448-8F22-2FBAF6BD76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61338B-8662-C740-BA5B-CF4A5766F08D}"/>
              </a:ext>
            </a:extLst>
          </p:cNvPr>
          <p:cNvGrpSpPr/>
          <p:nvPr/>
        </p:nvGrpSpPr>
        <p:grpSpPr>
          <a:xfrm>
            <a:off x="5943281" y="523107"/>
            <a:ext cx="3006317" cy="810060"/>
            <a:chOff x="5943281" y="523107"/>
            <a:chExt cx="3006317" cy="81006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A51C02-394E-0046-BC90-FCE23FC9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0352" y="523107"/>
              <a:ext cx="999246" cy="81006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588A61-C878-5E4E-BA9E-C11C01D0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1703" y="540492"/>
              <a:ext cx="956919" cy="75243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60155B-AEA1-1942-A252-C7FD075A52D2}"/>
                </a:ext>
              </a:extLst>
            </p:cNvPr>
            <p:cNvGrpSpPr/>
            <p:nvPr/>
          </p:nvGrpSpPr>
          <p:grpSpPr>
            <a:xfrm>
              <a:off x="5943281" y="526284"/>
              <a:ext cx="726692" cy="756098"/>
              <a:chOff x="617863" y="1897743"/>
              <a:chExt cx="1872664" cy="194844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06C8A9C-58E7-864A-96CC-B3BA36285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2700" y="1897743"/>
                <a:ext cx="1642989" cy="75054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2CD8E48-7264-2947-BD62-C3709F686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7863" y="2990720"/>
                <a:ext cx="1872664" cy="855465"/>
              </a:xfrm>
              <a:prstGeom prst="rect">
                <a:avLst/>
              </a:prstGeom>
            </p:spPr>
          </p:pic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B657726A-E221-7144-A540-08FAD5B11F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0876" y="2648289"/>
                <a:ext cx="110594" cy="342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1AF6D0B-620E-684F-B3A4-C92B02A765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9816" y="2626038"/>
                <a:ext cx="98854" cy="3646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968083A-3F8D-0B49-946A-3C6C2D57C7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35409" y="2648289"/>
                <a:ext cx="1" cy="342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5793976-02FF-FE49-9870-0E681BA69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7848" y="2648289"/>
                <a:ext cx="80536" cy="342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16464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C6C08B-A775-5E4C-A545-FB53B7C52E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725" y="271922"/>
            <a:ext cx="5243549" cy="5675242"/>
          </a:xfrm>
          <a:prstGeom prst="rect">
            <a:avLst/>
          </a:prstGeom>
        </p:spPr>
      </p:pic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553200" y="628722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29467E-4D64-9A4F-BD2B-83088E9B7BF9}"/>
              </a:ext>
            </a:extLst>
          </p:cNvPr>
          <p:cNvSpPr/>
          <p:nvPr/>
        </p:nvSpPr>
        <p:spPr>
          <a:xfrm>
            <a:off x="4065466" y="6313775"/>
            <a:ext cx="4418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/>
              <a:t>Track – ”My Sound” by Joey </a:t>
            </a:r>
            <a:r>
              <a:rPr lang="en-IE" sz="1600" dirty="0" err="1"/>
              <a:t>Beltram</a:t>
            </a:r>
            <a:r>
              <a:rPr lang="en-IE" sz="1600" dirty="0"/>
              <a:t> (R&amp;S Records)</a:t>
            </a:r>
          </a:p>
        </p:txBody>
      </p:sp>
    </p:spTree>
    <p:extLst>
      <p:ext uri="{BB962C8B-B14F-4D97-AF65-F5344CB8AC3E}">
        <p14:creationId xmlns:p14="http://schemas.microsoft.com/office/powerpoint/2010/main" val="2665631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DB0CB3-71EC-7143-A0C7-57ABD3701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491850"/>
            <a:ext cx="8229601" cy="4439350"/>
          </a:xfrm>
        </p:spPr>
        <p:txBody>
          <a:bodyPr/>
          <a:lstStyle/>
          <a:p>
            <a:r>
              <a:rPr lang="en-IE" dirty="0"/>
              <a:t>Unit Decomposition -&gt; segmented, atomic </a:t>
            </a:r>
            <a:r>
              <a:rPr lang="en-IE" b="1" dirty="0"/>
              <a:t>units</a:t>
            </a:r>
          </a:p>
          <a:p>
            <a:r>
              <a:rPr lang="en-IE" dirty="0"/>
              <a:t>Need to analyse the units using </a:t>
            </a:r>
            <a:r>
              <a:rPr lang="en-IE" b="1" dirty="0"/>
              <a:t>descriptors </a:t>
            </a:r>
            <a:r>
              <a:rPr lang="en-IE" dirty="0"/>
              <a:t>or </a:t>
            </a:r>
            <a:r>
              <a:rPr lang="en-IE" b="1" dirty="0"/>
              <a:t>feature extractors</a:t>
            </a:r>
          </a:p>
          <a:p>
            <a:r>
              <a:rPr lang="en-IE" dirty="0"/>
              <a:t>Feature analysis allows us to </a:t>
            </a:r>
            <a:r>
              <a:rPr lang="en-IE" b="1" dirty="0"/>
              <a:t>select </a:t>
            </a:r>
            <a:r>
              <a:rPr lang="en-IE" dirty="0"/>
              <a:t>units by comparing their analysed features</a:t>
            </a:r>
          </a:p>
          <a:p>
            <a:r>
              <a:rPr lang="en-IE" dirty="0"/>
              <a:t>Useful Feature Types:</a:t>
            </a:r>
          </a:p>
          <a:p>
            <a:pPr lvl="1"/>
            <a:r>
              <a:rPr lang="en-IE" sz="2400" b="1" dirty="0"/>
              <a:t>Temporal </a:t>
            </a:r>
            <a:r>
              <a:rPr lang="en-IE" sz="2400" dirty="0"/>
              <a:t>(how loud a signal is, how sharp is the attack)</a:t>
            </a:r>
            <a:endParaRPr lang="en-IE" sz="2400" b="1" dirty="0"/>
          </a:p>
          <a:p>
            <a:pPr lvl="1"/>
            <a:r>
              <a:rPr lang="en-IE" sz="2400" b="1" dirty="0"/>
              <a:t>Spectral </a:t>
            </a:r>
            <a:r>
              <a:rPr lang="en-IE" sz="2400" dirty="0"/>
              <a:t>(how “bright”, ”dark” “peaky”, or “noisy” a signal is).</a:t>
            </a:r>
            <a:endParaRPr lang="en-IE" sz="2400" b="1" dirty="0"/>
          </a:p>
          <a:p>
            <a:pPr lvl="1"/>
            <a:r>
              <a:rPr lang="en-IE" sz="2400" b="1" dirty="0"/>
              <a:t>Musical (</a:t>
            </a:r>
            <a:r>
              <a:rPr lang="en-IE" sz="2400" dirty="0"/>
              <a:t>pitch and chroma)</a:t>
            </a:r>
          </a:p>
          <a:p>
            <a:pPr lvl="1"/>
            <a:r>
              <a:rPr lang="en-IE" sz="2400" b="1" dirty="0"/>
              <a:t>Timbral*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DB176D-C0CD-2341-A1B0-2C7C8F17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(B) Feature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CD2E3-A526-4243-8AFF-583545D684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14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093" y="3594574"/>
            <a:ext cx="810875" cy="156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6884" y="3665741"/>
            <a:ext cx="885625" cy="14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B0029"/>
              </a:buClr>
              <a:buFont typeface="Calibri"/>
              <a:buNone/>
            </a:pPr>
            <a:r>
              <a:rPr lang="en-IE" sz="3200" b="0" i="0" u="none" strike="noStrike" cap="none" noProof="0" dirty="0">
                <a:solidFill>
                  <a:srgbClr val="CB0029"/>
                </a:solidFill>
                <a:latin typeface="Calibri"/>
                <a:ea typeface="Calibri"/>
                <a:cs typeface="Calibri"/>
                <a:sym typeface="Calibri"/>
              </a:rPr>
              <a:t>Concatenative Synthesis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0632" y="5046661"/>
            <a:ext cx="1690774" cy="14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6339976" y="3785425"/>
            <a:ext cx="4629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+</a:t>
            </a:r>
            <a:endParaRPr lang="en-IE" sz="3600" b="1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=</a:t>
            </a:r>
            <a:endParaRPr sz="3600" b="1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sz="quarter" idx="10"/>
          </p:nvPr>
        </p:nvSpPr>
        <p:spPr>
          <a:xfrm>
            <a:off x="457199" y="1341973"/>
            <a:ext cx="8229601" cy="450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Char char="•"/>
            </a:pPr>
            <a:r>
              <a:rPr lang="en-IE" noProof="0" dirty="0"/>
              <a:t>Creating </a:t>
            </a:r>
            <a:r>
              <a:rPr lang="en-IE" b="1" noProof="0" dirty="0"/>
              <a:t>new</a:t>
            </a:r>
            <a:r>
              <a:rPr lang="en-IE" sz="2400" b="0" i="0" u="none" strike="noStrike" cap="none" noProof="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sounds by stitching </a:t>
            </a:r>
            <a:r>
              <a:rPr lang="en-IE" sz="2400" b="1" i="0" u="none" strike="noStrike" cap="none" noProof="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existing</a:t>
            </a:r>
            <a:r>
              <a:rPr lang="en-IE" sz="2400" b="0" i="0" u="none" strike="noStrike" cap="none" noProof="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ones together according to some rules and procedures.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C0C2D"/>
              </a:buClr>
              <a:buSzPts val="1920"/>
              <a:buNone/>
            </a:pPr>
            <a:endParaRPr lang="en-IE" sz="2400" b="0" i="0" u="none" strike="noStrike" cap="none" noProof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buSzPts val="1920"/>
              <a:buFont typeface="Arial"/>
              <a:buChar char="•"/>
            </a:pPr>
            <a:r>
              <a:rPr lang="en-IE" dirty="0">
                <a:hlinkClick r:id="rId6"/>
              </a:rPr>
              <a:t>https://www.youtube.com/watch?v=6mn5Y2dhB5Q</a:t>
            </a:r>
            <a:endParaRPr lang="en-IE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en-IE" noProof="0" dirty="0"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Char char="•"/>
            </a:pPr>
            <a:r>
              <a:rPr lang="en-IE" noProof="0" dirty="0"/>
              <a:t>Related to Granular Synthesis (Roads 2004).</a:t>
            </a:r>
          </a:p>
          <a:p>
            <a:pPr marL="742950" marR="0" lvl="1" indent="-285750" algn="l" rtl="0">
              <a:spcBef>
                <a:spcPts val="440"/>
              </a:spcBef>
              <a:spcAft>
                <a:spcPts val="0"/>
              </a:spcAft>
              <a:buClr>
                <a:srgbClr val="BC0C2D"/>
              </a:buClr>
              <a:buSzPts val="1760"/>
              <a:buFont typeface="Arial"/>
              <a:buChar char="–"/>
            </a:pPr>
            <a:r>
              <a:rPr lang="en-IE" sz="2200" b="1" i="0" u="none" strike="noStrike" cap="none" noProof="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Larger orders of scale</a:t>
            </a:r>
            <a:endParaRPr lang="en-IE" noProof="0" dirty="0"/>
          </a:p>
          <a:p>
            <a:pPr marL="742950" marR="0" lvl="1" indent="-285750" algn="l" rtl="0">
              <a:spcBef>
                <a:spcPts val="440"/>
              </a:spcBef>
              <a:spcAft>
                <a:spcPts val="0"/>
              </a:spcAft>
              <a:buClr>
                <a:srgbClr val="BC0C2D"/>
              </a:buClr>
              <a:buSzPts val="1760"/>
              <a:buFont typeface="Arial"/>
              <a:buChar char="–"/>
            </a:pPr>
            <a:r>
              <a:rPr lang="en-IE" sz="2200" b="1" i="0" u="none" strike="noStrike" cap="none" noProof="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Feature and Descriptor Based</a:t>
            </a:r>
          </a:p>
          <a:p>
            <a:pPr marL="742950" marR="0" lvl="1" indent="-285750" algn="l" rtl="0">
              <a:spcBef>
                <a:spcPts val="440"/>
              </a:spcBef>
              <a:spcAft>
                <a:spcPts val="0"/>
              </a:spcAft>
              <a:buClr>
                <a:srgbClr val="BC0C2D"/>
              </a:buClr>
              <a:buSzPts val="1760"/>
              <a:buFont typeface="Arial"/>
              <a:buChar char="–"/>
            </a:pPr>
            <a:r>
              <a:rPr lang="en-IE" b="1" noProof="0" dirty="0" err="1"/>
              <a:t>Targetted</a:t>
            </a:r>
            <a:endParaRPr lang="en-IE" b="1" noProof="0" dirty="0"/>
          </a:p>
          <a:p>
            <a:pPr marL="742950" marR="0" lvl="1" indent="-285750" algn="l" rtl="0">
              <a:spcBef>
                <a:spcPts val="440"/>
              </a:spcBef>
              <a:spcAft>
                <a:spcPts val="0"/>
              </a:spcAft>
              <a:buClr>
                <a:srgbClr val="BC0C2D"/>
              </a:buClr>
              <a:buSzPts val="1760"/>
              <a:buFont typeface="Arial"/>
              <a:buChar char="–"/>
            </a:pPr>
            <a:endParaRPr lang="en-IE" b="1" dirty="0"/>
          </a:p>
          <a:p>
            <a:pPr marL="742950" marR="0" lvl="1" indent="-285750" algn="l" rtl="0">
              <a:spcBef>
                <a:spcPts val="440"/>
              </a:spcBef>
              <a:spcAft>
                <a:spcPts val="0"/>
              </a:spcAft>
              <a:buClr>
                <a:srgbClr val="BC0C2D"/>
              </a:buClr>
              <a:buSzPts val="1760"/>
              <a:buFont typeface="Arial"/>
              <a:buChar char="–"/>
            </a:pPr>
            <a:endParaRPr lang="en-IE" b="1" noProof="0" dirty="0"/>
          </a:p>
          <a:p>
            <a:pPr marL="742950" marR="0" lvl="1" indent="-285750" algn="l" rtl="0">
              <a:spcBef>
                <a:spcPts val="440"/>
              </a:spcBef>
              <a:spcAft>
                <a:spcPts val="0"/>
              </a:spcAft>
              <a:buClr>
                <a:srgbClr val="BC0C2D"/>
              </a:buClr>
              <a:buSzPts val="1760"/>
              <a:buFont typeface="Arial"/>
              <a:buChar char="–"/>
            </a:pPr>
            <a:endParaRPr lang="en-IE" b="1" dirty="0"/>
          </a:p>
          <a:p>
            <a:pPr marL="742950" marR="0" lvl="1" indent="-285750" algn="l" rtl="0">
              <a:spcBef>
                <a:spcPts val="440"/>
              </a:spcBef>
              <a:spcAft>
                <a:spcPts val="0"/>
              </a:spcAft>
              <a:buClr>
                <a:srgbClr val="BC0C2D"/>
              </a:buClr>
              <a:buSzPts val="1760"/>
              <a:buFont typeface="Arial"/>
              <a:buChar char="–"/>
            </a:pPr>
            <a:endParaRPr lang="en-IE" b="1" noProof="0" dirty="0"/>
          </a:p>
          <a:p>
            <a:pPr marL="342900" marR="0" lvl="0" indent="-22098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None/>
            </a:pPr>
            <a:endParaRPr lang="en-IE" sz="2400" b="0" i="0" u="none" strike="noStrike" cap="none" noProof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3586650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457199" y="1477909"/>
            <a:ext cx="8229600" cy="44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/>
            <a:r>
              <a:rPr lang="en-IE" b="1" dirty="0"/>
              <a:t>Timbre</a:t>
            </a:r>
          </a:p>
          <a:p>
            <a:pPr marL="800100" lvl="1" indent="-342900"/>
            <a:r>
              <a:rPr lang="en-IE" sz="2400" i="1" dirty="0"/>
              <a:t>“that attribute of auditory sensation, in terms of which a listener can judge that two sounds similarly presented and having the same loudness and pitch are dissimilar”</a:t>
            </a:r>
          </a:p>
          <a:p>
            <a:pPr marL="800100" lvl="1" indent="-342900"/>
            <a:r>
              <a:rPr lang="en-IE" sz="2400" dirty="0"/>
              <a:t>One of the </a:t>
            </a:r>
            <a:r>
              <a:rPr lang="en-IE" sz="2400" i="1" dirty="0"/>
              <a:t>de facto </a:t>
            </a:r>
            <a:r>
              <a:rPr lang="en-IE" sz="2400" dirty="0"/>
              <a:t>descriptors used for analysing and comparing timbres are the </a:t>
            </a:r>
            <a:r>
              <a:rPr lang="en-IE" sz="2400" b="1" dirty="0"/>
              <a:t>Mel Frequency Cepstral Coefficients (MFCCs)</a:t>
            </a:r>
            <a:r>
              <a:rPr lang="en-IE" sz="2400" dirty="0"/>
              <a:t>.</a:t>
            </a:r>
          </a:p>
          <a:p>
            <a:pPr marL="800100" lvl="1" indent="-342900"/>
            <a:r>
              <a:rPr lang="en-IE" sz="2400" b="1" dirty="0" err="1"/>
              <a:t>Cepstum</a:t>
            </a:r>
            <a:r>
              <a:rPr lang="en-IE" sz="2400" dirty="0"/>
              <a:t> ~= “Spectrum of a spectrum”</a:t>
            </a:r>
          </a:p>
          <a:p>
            <a:pPr marL="800100" lvl="1" indent="-342900"/>
            <a:r>
              <a:rPr lang="en-IE" sz="2200" dirty="0"/>
              <a:t>Can Compute velocity and acceleration also</a:t>
            </a:r>
          </a:p>
          <a:p>
            <a:pPr marL="800100" lvl="1" indent="-342900"/>
            <a:r>
              <a:rPr lang="en-IE" b="1" dirty="0"/>
              <a:t>Frequency Warping</a:t>
            </a:r>
            <a:r>
              <a:rPr lang="en-IE" dirty="0"/>
              <a:t> using </a:t>
            </a:r>
            <a:r>
              <a:rPr lang="en-IE" b="1" dirty="0"/>
              <a:t>Mel </a:t>
            </a:r>
            <a:r>
              <a:rPr lang="en-IE" dirty="0"/>
              <a:t>Scale</a:t>
            </a:r>
          </a:p>
          <a:p>
            <a:pPr marL="800100" lvl="1" indent="-342900"/>
            <a:endParaRPr lang="en-IE" sz="2400" b="1" dirty="0"/>
          </a:p>
          <a:p>
            <a:pPr marL="0" indent="0">
              <a:buNone/>
            </a:pPr>
            <a:endParaRPr lang="en-IE" noProof="0" dirty="0"/>
          </a:p>
          <a:p>
            <a:pPr marL="0" indent="0">
              <a:buNone/>
            </a:pPr>
            <a:endParaRPr lang="en-IE" noProof="0" dirty="0"/>
          </a:p>
          <a:p>
            <a:pPr marL="800100" lvl="1" indent="-342900"/>
            <a:endParaRPr lang="en-IE" noProof="0" dirty="0"/>
          </a:p>
          <a:p>
            <a:pPr marL="800100" lvl="1" indent="-342900"/>
            <a:endParaRPr lang="en-IE" dirty="0"/>
          </a:p>
          <a:p>
            <a:pPr marL="800100" lvl="1" indent="-342900"/>
            <a:endParaRPr lang="en-IE" noProof="0" dirty="0"/>
          </a:p>
          <a:p>
            <a:pPr marL="800100" lvl="1" indent="-342900"/>
            <a:endParaRPr lang="en-IE" noProof="0" dirty="0"/>
          </a:p>
          <a:p>
            <a:pPr marL="800100" lvl="1" indent="-342900"/>
            <a:endParaRPr lang="en-IE" noProof="0" dirty="0"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lang="en-IE" noProof="0" dirty="0"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Font typeface="Arial"/>
              <a:buNone/>
            </a:pPr>
            <a:endParaRPr lang="en-IE" sz="2400" b="0" i="0" u="none" strike="noStrike" cap="none" noProof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098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None/>
            </a:pPr>
            <a:endParaRPr lang="en-IE" sz="2400" b="0" i="0" u="none" strike="noStrike" cap="none" noProof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098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None/>
            </a:pPr>
            <a:endParaRPr lang="en-IE" sz="2400" b="0" i="0" u="none" strike="noStrike" cap="none" noProof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1" y="513991"/>
            <a:ext cx="82296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B0029"/>
              </a:buClr>
              <a:buFont typeface="Calibri"/>
              <a:buNone/>
            </a:pPr>
            <a:r>
              <a:rPr lang="en-IE" noProof="0" dirty="0"/>
              <a:t>Feature Analysis - Timbre</a:t>
            </a:r>
            <a:endParaRPr lang="en-IE" sz="3200" b="0" i="0" u="none" strike="noStrike" cap="none" noProof="0" dirty="0">
              <a:solidFill>
                <a:srgbClr val="CB00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553200" y="628722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817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1" y="513991"/>
            <a:ext cx="82296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B0029"/>
              </a:buClr>
              <a:buFont typeface="Calibri"/>
              <a:buNone/>
            </a:pPr>
            <a:r>
              <a:rPr lang="en-IE" noProof="0" dirty="0"/>
              <a:t>Frequency Warping</a:t>
            </a:r>
            <a:endParaRPr lang="en-IE" sz="3200" b="0" i="0" u="none" strike="noStrike" cap="none" noProof="0" dirty="0">
              <a:solidFill>
                <a:srgbClr val="CB00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553200" y="628722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DE2D3-4844-3847-B040-3D895214D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11" y="1294591"/>
            <a:ext cx="6795570" cy="46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8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1" y="513991"/>
            <a:ext cx="82296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B0029"/>
              </a:buClr>
              <a:buFont typeface="Calibri"/>
              <a:buNone/>
            </a:pPr>
            <a:r>
              <a:rPr lang="en-IE" noProof="0" dirty="0"/>
              <a:t>Orchestral Classification Results</a:t>
            </a:r>
            <a:endParaRPr lang="en-IE" sz="3200" b="0" i="0" u="none" strike="noStrike" cap="none" noProof="0" dirty="0">
              <a:solidFill>
                <a:srgbClr val="CB00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553200" y="628722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8006D-783E-A546-BBA4-90A942614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0" y="1099335"/>
            <a:ext cx="6949738" cy="488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59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E2DA6B-4464-164B-8EF5-EFC69A00A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2800" dirty="0"/>
              <a:t>Combine segmented and analysed units together in an intelligent manner – using a </a:t>
            </a:r>
            <a:r>
              <a:rPr lang="en-IE" sz="2800" b="1" i="1" dirty="0"/>
              <a:t>target</a:t>
            </a:r>
          </a:p>
          <a:p>
            <a:r>
              <a:rPr lang="en-IE" sz="2800" dirty="0"/>
              <a:t>Various Methods</a:t>
            </a:r>
          </a:p>
          <a:p>
            <a:pPr lvl="1"/>
            <a:r>
              <a:rPr lang="en-IE" sz="2800" dirty="0"/>
              <a:t>Linear Search (using distance/similarity measures)</a:t>
            </a:r>
          </a:p>
          <a:p>
            <a:pPr lvl="1"/>
            <a:r>
              <a:rPr lang="en-IE" sz="2800" dirty="0"/>
              <a:t>Constraint Satisfaction</a:t>
            </a:r>
          </a:p>
          <a:p>
            <a:pPr lvl="1"/>
            <a:r>
              <a:rPr lang="en-IE" sz="2800" dirty="0"/>
              <a:t>Hidden Markov Models / Viterbi</a:t>
            </a:r>
          </a:p>
          <a:p>
            <a:pPr lvl="1"/>
            <a:endParaRPr lang="en-IE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99C346-ECF9-6B4A-815B-645297CC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(C) Unit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CFD17-5778-F34B-AB4B-C170288BC8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99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1" y="513991"/>
            <a:ext cx="82296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B0029"/>
              </a:buClr>
              <a:buFont typeface="Calibri"/>
              <a:buNone/>
            </a:pPr>
            <a:r>
              <a:rPr lang="en-IE" noProof="0" dirty="0"/>
              <a:t>Linear Search</a:t>
            </a:r>
            <a:endParaRPr lang="en-IE" sz="3200" b="0" i="0" u="none" strike="noStrike" cap="none" noProof="0" dirty="0">
              <a:solidFill>
                <a:srgbClr val="CB00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553200" y="628722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C0F1E0-4DF5-E747-879E-87360BF1D94B}"/>
              </a:ext>
            </a:extLst>
          </p:cNvPr>
          <p:cNvGrpSpPr/>
          <p:nvPr/>
        </p:nvGrpSpPr>
        <p:grpSpPr>
          <a:xfrm>
            <a:off x="821932" y="2691171"/>
            <a:ext cx="5782639" cy="3163110"/>
            <a:chOff x="821933" y="1238202"/>
            <a:chExt cx="5782639" cy="316311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2393174-5A5E-1D44-8872-4659BB617D85}"/>
                </a:ext>
              </a:extLst>
            </p:cNvPr>
            <p:cNvSpPr txBox="1"/>
            <p:nvPr/>
          </p:nvSpPr>
          <p:spPr>
            <a:xfrm>
              <a:off x="821933" y="1238202"/>
              <a:ext cx="5782639" cy="3163110"/>
            </a:xfrm>
            <a:prstGeom prst="rect">
              <a:avLst/>
            </a:prstGeom>
            <a:noFill/>
            <a:ln w="19050">
              <a:solidFill>
                <a:schemeClr val="tx1">
                  <a:alpha val="26000"/>
                </a:schemeClr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r>
                <a:rPr lang="en-IE" dirty="0"/>
                <a:t>Corpus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E7F2716-BB7B-8142-9226-04AB5BE76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8731" y="1763279"/>
              <a:ext cx="720501" cy="62524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4A22D0F-9671-1E4B-8C70-957D0057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4026" y="3397318"/>
              <a:ext cx="1077542" cy="62515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7CCAE1-287D-934C-B403-B89A08066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8832" y="2555402"/>
              <a:ext cx="616907" cy="61131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623582F-E263-2D4D-B341-397C6A00F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0352" y="3477531"/>
              <a:ext cx="420870" cy="62515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90CA7C7-5460-AA4D-9161-9D7ED9633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301" y="1595952"/>
              <a:ext cx="784891" cy="62524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08188FF-2DE6-544D-A710-D21507B9E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460" y="2529520"/>
              <a:ext cx="1213891" cy="62515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1C2A53B-8AD5-FA47-9619-C50362FC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5705" y="1890542"/>
              <a:ext cx="955782" cy="63897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6C5EB66-C58D-7047-B948-25BAAB5A5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4535" y="2757484"/>
              <a:ext cx="1099049" cy="61488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79C672F-42F2-AF40-88F6-4D4F25F79BB3}"/>
              </a:ext>
            </a:extLst>
          </p:cNvPr>
          <p:cNvSpPr txBox="1"/>
          <p:nvPr/>
        </p:nvSpPr>
        <p:spPr>
          <a:xfrm>
            <a:off x="5828673" y="106068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 sz="1400" b="1" dirty="0">
              <a:latin typeface="Courier" pitchFamily="2" charset="0"/>
              <a:cs typeface="Courier New" panose="02070309020205020404" pitchFamily="49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198E0F-9F8C-6540-B3EF-A5DD1B70E4D0}"/>
              </a:ext>
            </a:extLst>
          </p:cNvPr>
          <p:cNvGrpSpPr/>
          <p:nvPr/>
        </p:nvGrpSpPr>
        <p:grpSpPr>
          <a:xfrm>
            <a:off x="821933" y="1234487"/>
            <a:ext cx="5782639" cy="1027284"/>
            <a:chOff x="821933" y="4811055"/>
            <a:chExt cx="5782639" cy="102728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A8DEC-D0BD-0140-B728-DB585089B998}"/>
                </a:ext>
              </a:extLst>
            </p:cNvPr>
            <p:cNvSpPr txBox="1"/>
            <p:nvPr/>
          </p:nvSpPr>
          <p:spPr>
            <a:xfrm>
              <a:off x="821933" y="4811055"/>
              <a:ext cx="5782639" cy="1027284"/>
            </a:xfrm>
            <a:prstGeom prst="rect">
              <a:avLst/>
            </a:prstGeom>
            <a:noFill/>
            <a:ln w="19050">
              <a:solidFill>
                <a:schemeClr val="tx1">
                  <a:alpha val="26000"/>
                </a:schemeClr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r>
                <a:rPr lang="en-IE" dirty="0"/>
                <a:t>Target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825B4D-3CC9-E74A-BA05-559974A5E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0" r="2637"/>
            <a:stretch/>
          </p:blipFill>
          <p:spPr>
            <a:xfrm>
              <a:off x="2299301" y="4946172"/>
              <a:ext cx="1071398" cy="757048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6C606F-7184-204D-BDB8-CD01081F5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78" r="2671"/>
            <a:stretch/>
          </p:blipFill>
          <p:spPr>
            <a:xfrm>
              <a:off x="3486179" y="4910748"/>
              <a:ext cx="1165934" cy="8278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9C6E9C-7639-B44D-B289-017756C62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67" r="2599"/>
            <a:stretch/>
          </p:blipFill>
          <p:spPr>
            <a:xfrm>
              <a:off x="4734535" y="4910748"/>
              <a:ext cx="1163389" cy="827999"/>
            </a:xfrm>
            <a:prstGeom prst="rect">
              <a:avLst/>
            </a:prstGeom>
          </p:spPr>
        </p:pic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82F5DEF-1D97-BC42-93BA-C6B09CC17FBF}"/>
              </a:ext>
            </a:extLst>
          </p:cNvPr>
          <p:cNvGraphicFramePr>
            <a:graphicFrameLocks noGrp="1"/>
          </p:cNvGraphicFramePr>
          <p:nvPr/>
        </p:nvGraphicFramePr>
        <p:xfrm>
          <a:off x="6686994" y="1468395"/>
          <a:ext cx="2082229" cy="534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558">
                  <a:extLst>
                    <a:ext uri="{9D8B030D-6E8A-4147-A177-3AD203B41FA5}">
                      <a16:colId xmlns:a16="http://schemas.microsoft.com/office/drawing/2014/main" val="1877086263"/>
                    </a:ext>
                  </a:extLst>
                </a:gridCol>
                <a:gridCol w="544531">
                  <a:extLst>
                    <a:ext uri="{9D8B030D-6E8A-4147-A177-3AD203B41FA5}">
                      <a16:colId xmlns:a16="http://schemas.microsoft.com/office/drawing/2014/main" val="2750744272"/>
                    </a:ext>
                  </a:extLst>
                </a:gridCol>
                <a:gridCol w="359595">
                  <a:extLst>
                    <a:ext uri="{9D8B030D-6E8A-4147-A177-3AD203B41FA5}">
                      <a16:colId xmlns:a16="http://schemas.microsoft.com/office/drawing/2014/main" val="2789808502"/>
                    </a:ext>
                  </a:extLst>
                </a:gridCol>
                <a:gridCol w="657545">
                  <a:extLst>
                    <a:ext uri="{9D8B030D-6E8A-4147-A177-3AD203B41FA5}">
                      <a16:colId xmlns:a16="http://schemas.microsoft.com/office/drawing/2014/main" val="36458384"/>
                    </a:ext>
                  </a:extLst>
                </a:gridCol>
              </a:tblGrid>
              <a:tr h="199709">
                <a:tc>
                  <a:txBody>
                    <a:bodyPr/>
                    <a:lstStyle/>
                    <a:p>
                      <a:r>
                        <a:rPr lang="en-IE" sz="1300" dirty="0"/>
                        <a:t>f1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/>
                        <a:t>f2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/>
                        <a:t>…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 err="1"/>
                        <a:t>fN</a:t>
                      </a:r>
                      <a:endParaRPr lang="en-IE" sz="1300" dirty="0"/>
                    </a:p>
                  </a:txBody>
                  <a:tcPr marL="66514" marR="66514" marT="33257" marB="33257"/>
                </a:tc>
                <a:extLst>
                  <a:ext uri="{0D108BD9-81ED-4DB2-BD59-A6C34878D82A}">
                    <a16:rowId xmlns:a16="http://schemas.microsoft.com/office/drawing/2014/main" val="1930814097"/>
                  </a:ext>
                </a:extLst>
              </a:tr>
              <a:tr h="269753">
                <a:tc>
                  <a:txBody>
                    <a:bodyPr/>
                    <a:lstStyle/>
                    <a:p>
                      <a:r>
                        <a:rPr lang="en-IE" sz="1300" dirty="0"/>
                        <a:t>0.5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/>
                        <a:t>330.0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/>
                        <a:t>…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/>
                        <a:t>0.2578</a:t>
                      </a:r>
                    </a:p>
                  </a:txBody>
                  <a:tcPr marL="66514" marR="66514" marT="33257" marB="33257"/>
                </a:tc>
                <a:extLst>
                  <a:ext uri="{0D108BD9-81ED-4DB2-BD59-A6C34878D82A}">
                    <a16:rowId xmlns:a16="http://schemas.microsoft.com/office/drawing/2014/main" val="1538048558"/>
                  </a:ext>
                </a:extLst>
              </a:tr>
            </a:tbl>
          </a:graphicData>
        </a:graphic>
      </p:graphicFrame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264115-443D-EF4F-9991-011A956A2CB5}"/>
              </a:ext>
            </a:extLst>
          </p:cNvPr>
          <p:cNvCxnSpPr>
            <a:cxnSpLocks/>
          </p:cNvCxnSpPr>
          <p:nvPr/>
        </p:nvCxnSpPr>
        <p:spPr>
          <a:xfrm flipH="1" flipV="1">
            <a:off x="5980346" y="1735588"/>
            <a:ext cx="591168" cy="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36CF68F6-9913-2D42-B193-D8599C09ADA8}"/>
              </a:ext>
            </a:extLst>
          </p:cNvPr>
          <p:cNvGraphicFramePr>
            <a:graphicFrameLocks noGrp="1"/>
          </p:cNvGraphicFramePr>
          <p:nvPr/>
        </p:nvGraphicFramePr>
        <p:xfrm>
          <a:off x="6752873" y="4250699"/>
          <a:ext cx="2082229" cy="534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558">
                  <a:extLst>
                    <a:ext uri="{9D8B030D-6E8A-4147-A177-3AD203B41FA5}">
                      <a16:colId xmlns:a16="http://schemas.microsoft.com/office/drawing/2014/main" val="1877086263"/>
                    </a:ext>
                  </a:extLst>
                </a:gridCol>
                <a:gridCol w="544531">
                  <a:extLst>
                    <a:ext uri="{9D8B030D-6E8A-4147-A177-3AD203B41FA5}">
                      <a16:colId xmlns:a16="http://schemas.microsoft.com/office/drawing/2014/main" val="2750744272"/>
                    </a:ext>
                  </a:extLst>
                </a:gridCol>
                <a:gridCol w="359595">
                  <a:extLst>
                    <a:ext uri="{9D8B030D-6E8A-4147-A177-3AD203B41FA5}">
                      <a16:colId xmlns:a16="http://schemas.microsoft.com/office/drawing/2014/main" val="2789808502"/>
                    </a:ext>
                  </a:extLst>
                </a:gridCol>
                <a:gridCol w="657545">
                  <a:extLst>
                    <a:ext uri="{9D8B030D-6E8A-4147-A177-3AD203B41FA5}">
                      <a16:colId xmlns:a16="http://schemas.microsoft.com/office/drawing/2014/main" val="36458384"/>
                    </a:ext>
                  </a:extLst>
                </a:gridCol>
              </a:tblGrid>
              <a:tr h="199709">
                <a:tc>
                  <a:txBody>
                    <a:bodyPr/>
                    <a:lstStyle/>
                    <a:p>
                      <a:r>
                        <a:rPr lang="en-IE" sz="1300" dirty="0"/>
                        <a:t>f1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/>
                        <a:t>f2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/>
                        <a:t>…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 err="1"/>
                        <a:t>fN</a:t>
                      </a:r>
                      <a:endParaRPr lang="en-IE" sz="1300" dirty="0"/>
                    </a:p>
                  </a:txBody>
                  <a:tcPr marL="66514" marR="66514" marT="33257" marB="33257"/>
                </a:tc>
                <a:extLst>
                  <a:ext uri="{0D108BD9-81ED-4DB2-BD59-A6C34878D82A}">
                    <a16:rowId xmlns:a16="http://schemas.microsoft.com/office/drawing/2014/main" val="1930814097"/>
                  </a:ext>
                </a:extLst>
              </a:tr>
              <a:tr h="269753">
                <a:tc>
                  <a:txBody>
                    <a:bodyPr/>
                    <a:lstStyle/>
                    <a:p>
                      <a:r>
                        <a:rPr lang="en-IE" sz="1300" dirty="0"/>
                        <a:t>0.21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/>
                        <a:t>440.0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/>
                        <a:t>…</a:t>
                      </a:r>
                    </a:p>
                  </a:txBody>
                  <a:tcPr marL="66514" marR="66514" marT="33257" marB="33257"/>
                </a:tc>
                <a:tc>
                  <a:txBody>
                    <a:bodyPr/>
                    <a:lstStyle/>
                    <a:p>
                      <a:r>
                        <a:rPr lang="en-IE" sz="1300" dirty="0"/>
                        <a:t>3.4</a:t>
                      </a:r>
                    </a:p>
                  </a:txBody>
                  <a:tcPr marL="66514" marR="66514" marT="33257" marB="33257"/>
                </a:tc>
                <a:extLst>
                  <a:ext uri="{0D108BD9-81ED-4DB2-BD59-A6C34878D82A}">
                    <a16:rowId xmlns:a16="http://schemas.microsoft.com/office/drawing/2014/main" val="1538048558"/>
                  </a:ext>
                </a:extLst>
              </a:tr>
            </a:tbl>
          </a:graphicData>
        </a:graphic>
      </p:graphicFrame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54BE9FA-A454-BB4E-BB75-71A117FDD5BD}"/>
              </a:ext>
            </a:extLst>
          </p:cNvPr>
          <p:cNvCxnSpPr>
            <a:cxnSpLocks/>
          </p:cNvCxnSpPr>
          <p:nvPr/>
        </p:nvCxnSpPr>
        <p:spPr>
          <a:xfrm flipH="1">
            <a:off x="5980346" y="4517431"/>
            <a:ext cx="624225" cy="46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0A6CA3-EA82-E64B-BA09-C79878F143A9}"/>
              </a:ext>
            </a:extLst>
          </p:cNvPr>
          <p:cNvCxnSpPr>
            <a:cxnSpLocks/>
            <a:stCxn id="10" idx="2"/>
            <a:endCxn id="33" idx="0"/>
          </p:cNvCxnSpPr>
          <p:nvPr/>
        </p:nvCxnSpPr>
        <p:spPr>
          <a:xfrm flipH="1">
            <a:off x="1933405" y="2126652"/>
            <a:ext cx="901595" cy="1855837"/>
          </a:xfrm>
          <a:prstGeom prst="straightConnector1">
            <a:avLst/>
          </a:prstGeom>
          <a:ln w="57150">
            <a:solidFill>
              <a:schemeClr val="accent3">
                <a:lumMod val="75000"/>
                <a:alpha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F6EED9-26F7-C44D-90D1-E10AF86A8BDA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3921760" y="2162078"/>
            <a:ext cx="147386" cy="1820411"/>
          </a:xfrm>
          <a:prstGeom prst="straightConnector1">
            <a:avLst/>
          </a:prstGeom>
          <a:ln w="57150">
            <a:solidFill>
              <a:schemeClr val="accent6">
                <a:lumMod val="75000"/>
                <a:alpha val="8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DCF30ED-CA0D-D944-A308-6D4A536808A7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5316230" y="2162179"/>
            <a:ext cx="0" cy="1952621"/>
          </a:xfrm>
          <a:prstGeom prst="straightConnector1">
            <a:avLst/>
          </a:prstGeom>
          <a:ln w="57150">
            <a:solidFill>
              <a:schemeClr val="accent1">
                <a:alpha val="8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DD924E5-0516-AF4A-A3E0-AC3901FBB5BD}"/>
              </a:ext>
            </a:extLst>
          </p:cNvPr>
          <p:cNvSpPr txBox="1"/>
          <p:nvPr/>
        </p:nvSpPr>
        <p:spPr>
          <a:xfrm>
            <a:off x="5684934" y="2775988"/>
            <a:ext cx="15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chemeClr val="accent1"/>
                </a:solidFill>
              </a:rPr>
              <a:t>Target Cost</a:t>
            </a:r>
          </a:p>
        </p:txBody>
      </p:sp>
    </p:spTree>
    <p:extLst>
      <p:ext uri="{BB962C8B-B14F-4D97-AF65-F5344CB8AC3E}">
        <p14:creationId xmlns:p14="http://schemas.microsoft.com/office/powerpoint/2010/main" val="1406350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1" y="513991"/>
            <a:ext cx="82296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B0029"/>
              </a:buClr>
              <a:buFont typeface="Calibri"/>
              <a:buNone/>
            </a:pPr>
            <a:r>
              <a:rPr lang="en-IE" noProof="0" dirty="0"/>
              <a:t>Unit Selection – Hidden Markov Model (HMM)</a:t>
            </a:r>
            <a:endParaRPr lang="en-IE" sz="3200" b="0" i="0" u="none" strike="noStrike" cap="none" noProof="0" dirty="0">
              <a:solidFill>
                <a:srgbClr val="CB00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553200" y="628722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C0F1E0-4DF5-E747-879E-87360BF1D94B}"/>
              </a:ext>
            </a:extLst>
          </p:cNvPr>
          <p:cNvGrpSpPr/>
          <p:nvPr/>
        </p:nvGrpSpPr>
        <p:grpSpPr>
          <a:xfrm>
            <a:off x="821932" y="2691171"/>
            <a:ext cx="5782639" cy="3163110"/>
            <a:chOff x="821933" y="1238202"/>
            <a:chExt cx="5782639" cy="316311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2393174-5A5E-1D44-8872-4659BB617D85}"/>
                </a:ext>
              </a:extLst>
            </p:cNvPr>
            <p:cNvSpPr txBox="1"/>
            <p:nvPr/>
          </p:nvSpPr>
          <p:spPr>
            <a:xfrm>
              <a:off x="821933" y="1238202"/>
              <a:ext cx="5782639" cy="3163110"/>
            </a:xfrm>
            <a:prstGeom prst="rect">
              <a:avLst/>
            </a:prstGeom>
            <a:noFill/>
            <a:ln w="19050">
              <a:solidFill>
                <a:schemeClr val="tx1">
                  <a:alpha val="26000"/>
                </a:schemeClr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r>
                <a:rPr lang="en-IE" dirty="0"/>
                <a:t>Corpus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E7F2716-BB7B-8142-9226-04AB5BE76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8731" y="1763279"/>
              <a:ext cx="720501" cy="62524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4A22D0F-9671-1E4B-8C70-957D0057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4026" y="3397318"/>
              <a:ext cx="1077542" cy="62515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7CCAE1-287D-934C-B403-B89A08066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8832" y="2555402"/>
              <a:ext cx="616907" cy="61131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623582F-E263-2D4D-B341-397C6A00F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0352" y="3477531"/>
              <a:ext cx="420870" cy="62515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90CA7C7-5460-AA4D-9161-9D7ED9633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301" y="1595952"/>
              <a:ext cx="784891" cy="62524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08188FF-2DE6-544D-A710-D21507B9E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460" y="2529520"/>
              <a:ext cx="1213891" cy="62515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1C2A53B-8AD5-FA47-9619-C50362FC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5705" y="1890542"/>
              <a:ext cx="955782" cy="63897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6C5EB66-C58D-7047-B948-25BAAB5A5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4535" y="2757484"/>
              <a:ext cx="1099049" cy="61488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79C672F-42F2-AF40-88F6-4D4F25F79BB3}"/>
              </a:ext>
            </a:extLst>
          </p:cNvPr>
          <p:cNvSpPr txBox="1"/>
          <p:nvPr/>
        </p:nvSpPr>
        <p:spPr>
          <a:xfrm>
            <a:off x="5828673" y="106068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 sz="1400" b="1" dirty="0">
              <a:latin typeface="Courier" pitchFamily="2" charset="0"/>
              <a:cs typeface="Courier New" panose="02070309020205020404" pitchFamily="49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198E0F-9F8C-6540-B3EF-A5DD1B70E4D0}"/>
              </a:ext>
            </a:extLst>
          </p:cNvPr>
          <p:cNvGrpSpPr/>
          <p:nvPr/>
        </p:nvGrpSpPr>
        <p:grpSpPr>
          <a:xfrm>
            <a:off x="821933" y="1234487"/>
            <a:ext cx="5782639" cy="1027284"/>
            <a:chOff x="821933" y="4811055"/>
            <a:chExt cx="5782639" cy="102728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A8DEC-D0BD-0140-B728-DB585089B998}"/>
                </a:ext>
              </a:extLst>
            </p:cNvPr>
            <p:cNvSpPr txBox="1"/>
            <p:nvPr/>
          </p:nvSpPr>
          <p:spPr>
            <a:xfrm>
              <a:off x="821933" y="4811055"/>
              <a:ext cx="5782639" cy="1027284"/>
            </a:xfrm>
            <a:prstGeom prst="rect">
              <a:avLst/>
            </a:prstGeom>
            <a:noFill/>
            <a:ln w="19050">
              <a:solidFill>
                <a:schemeClr val="tx1">
                  <a:alpha val="26000"/>
                </a:schemeClr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r>
                <a:rPr lang="en-IE" dirty="0"/>
                <a:t>Target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825B4D-3CC9-E74A-BA05-559974A5E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4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0" r="2637"/>
            <a:stretch/>
          </p:blipFill>
          <p:spPr>
            <a:xfrm>
              <a:off x="2299301" y="4946172"/>
              <a:ext cx="1071398" cy="757048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6C606F-7184-204D-BDB8-CD01081F5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78" r="2671"/>
            <a:stretch/>
          </p:blipFill>
          <p:spPr>
            <a:xfrm>
              <a:off x="3486179" y="4910748"/>
              <a:ext cx="1165934" cy="8278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9C6E9C-7639-B44D-B289-017756C62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67" r="2599"/>
            <a:stretch/>
          </p:blipFill>
          <p:spPr>
            <a:xfrm>
              <a:off x="4734535" y="4910748"/>
              <a:ext cx="1163389" cy="827999"/>
            </a:xfrm>
            <a:prstGeom prst="rect">
              <a:avLst/>
            </a:prstGeom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0A6CA3-EA82-E64B-BA09-C79878F143A9}"/>
              </a:ext>
            </a:extLst>
          </p:cNvPr>
          <p:cNvCxnSpPr>
            <a:cxnSpLocks/>
            <a:stCxn id="10" idx="2"/>
            <a:endCxn id="33" idx="0"/>
          </p:cNvCxnSpPr>
          <p:nvPr/>
        </p:nvCxnSpPr>
        <p:spPr>
          <a:xfrm flipH="1">
            <a:off x="1933405" y="2126652"/>
            <a:ext cx="901595" cy="1855837"/>
          </a:xfrm>
          <a:prstGeom prst="straightConnector1">
            <a:avLst/>
          </a:prstGeom>
          <a:ln w="25400">
            <a:solidFill>
              <a:schemeClr val="accent3">
                <a:lumMod val="75000"/>
                <a:alpha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F6EED9-26F7-C44D-90D1-E10AF86A8BDA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3921760" y="2162078"/>
            <a:ext cx="147386" cy="1820411"/>
          </a:xfrm>
          <a:prstGeom prst="straightConnector1">
            <a:avLst/>
          </a:prstGeom>
          <a:ln w="31750">
            <a:solidFill>
              <a:schemeClr val="accent6">
                <a:lumMod val="75000"/>
                <a:alpha val="49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DCF30ED-CA0D-D944-A308-6D4A536808A7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5316230" y="2162179"/>
            <a:ext cx="0" cy="1952621"/>
          </a:xfrm>
          <a:prstGeom prst="straightConnector1">
            <a:avLst/>
          </a:prstGeom>
          <a:ln w="31750">
            <a:solidFill>
              <a:schemeClr val="accent1">
                <a:alpha val="5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DD924E5-0516-AF4A-A3E0-AC3901FBB5BD}"/>
              </a:ext>
            </a:extLst>
          </p:cNvPr>
          <p:cNvSpPr txBox="1"/>
          <p:nvPr/>
        </p:nvSpPr>
        <p:spPr>
          <a:xfrm>
            <a:off x="5476127" y="2699837"/>
            <a:ext cx="124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chemeClr val="accent1">
                    <a:alpha val="51000"/>
                  </a:schemeClr>
                </a:solidFill>
              </a:rPr>
              <a:t>Target Cost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1B24DF4-18AC-044D-ABC3-D8377B2D88F1}"/>
              </a:ext>
            </a:extLst>
          </p:cNvPr>
          <p:cNvCxnSpPr>
            <a:cxnSpLocks/>
          </p:cNvCxnSpPr>
          <p:nvPr/>
        </p:nvCxnSpPr>
        <p:spPr>
          <a:xfrm>
            <a:off x="2540350" y="4328160"/>
            <a:ext cx="106848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751F875-5659-3542-8783-3EDAC485302B}"/>
              </a:ext>
            </a:extLst>
          </p:cNvPr>
          <p:cNvSpPr txBox="1"/>
          <p:nvPr/>
        </p:nvSpPr>
        <p:spPr>
          <a:xfrm>
            <a:off x="4975704" y="4944382"/>
            <a:ext cx="3585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</a:rPr>
              <a:t>Join or Concatenation Cost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6192557-1695-034D-B14F-5E7B1A4DE031}"/>
              </a:ext>
            </a:extLst>
          </p:cNvPr>
          <p:cNvCxnSpPr>
            <a:cxnSpLocks/>
            <a:stCxn id="27" idx="3"/>
            <a:endCxn id="37" idx="1"/>
          </p:cNvCxnSpPr>
          <p:nvPr/>
        </p:nvCxnSpPr>
        <p:spPr>
          <a:xfrm>
            <a:off x="4225738" y="4314027"/>
            <a:ext cx="508796" cy="20386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828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A1D315-BB1B-3F4E-93CC-0AFCCF8D2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998" y="3216329"/>
            <a:ext cx="4041132" cy="28312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943D48-2841-2947-9A91-E9F4DAC8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368578"/>
            <a:ext cx="8229601" cy="4439350"/>
          </a:xfrm>
        </p:spPr>
        <p:txBody>
          <a:bodyPr/>
          <a:lstStyle/>
          <a:p>
            <a:r>
              <a:rPr lang="en-IE" dirty="0"/>
              <a:t>Allows minimisation of </a:t>
            </a:r>
            <a:r>
              <a:rPr lang="en-IE" b="1" dirty="0"/>
              <a:t>target </a:t>
            </a:r>
            <a:r>
              <a:rPr lang="en-IE" i="1" dirty="0"/>
              <a:t>and </a:t>
            </a:r>
            <a:r>
              <a:rPr lang="en-IE" b="1" dirty="0"/>
              <a:t>concatenation </a:t>
            </a:r>
            <a:r>
              <a:rPr lang="en-IE" dirty="0"/>
              <a:t>costs</a:t>
            </a:r>
          </a:p>
          <a:p>
            <a:r>
              <a:rPr lang="en-IE" b="1" dirty="0"/>
              <a:t>Concatenation cost </a:t>
            </a:r>
            <a:r>
              <a:rPr lang="en-IE" dirty="0"/>
              <a:t>to ensure consistency or stability of certain features (e.g. pitch and loudness)</a:t>
            </a:r>
          </a:p>
          <a:p>
            <a:r>
              <a:rPr lang="en-IE" dirty="0"/>
              <a:t>Viterbi algorithm solves this, but produces only </a:t>
            </a:r>
            <a:r>
              <a:rPr lang="en-IE" b="1" dirty="0"/>
              <a:t>one </a:t>
            </a:r>
            <a:r>
              <a:rPr lang="en-IE" dirty="0"/>
              <a:t>optimal sequence  (not ideal for music!)</a:t>
            </a:r>
            <a:endParaRPr lang="en-IE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B29867-2B4C-2B48-9E5A-2C51F86E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HMMs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CB0F4-97A4-FC4B-97AC-EE99A06829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73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457199" y="1477909"/>
            <a:ext cx="8229600" cy="44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/>
            <a:r>
              <a:rPr lang="en-IE" noProof="0" dirty="0"/>
              <a:t>We built a system that can return the top </a:t>
            </a:r>
            <a:r>
              <a:rPr lang="en-IE" i="1" noProof="0" dirty="0"/>
              <a:t>k </a:t>
            </a:r>
            <a:r>
              <a:rPr lang="en-IE" noProof="0" dirty="0"/>
              <a:t>highest scoring sequences (</a:t>
            </a:r>
            <a:r>
              <a:rPr lang="en-IE" noProof="0" dirty="0" err="1"/>
              <a:t>Ó</a:t>
            </a:r>
            <a:r>
              <a:rPr lang="en-IE" noProof="0" dirty="0"/>
              <a:t> </a:t>
            </a:r>
            <a:r>
              <a:rPr lang="en-IE" noProof="0" dirty="0" err="1"/>
              <a:t>Nuanáin</a:t>
            </a:r>
            <a:r>
              <a:rPr lang="en-IE" noProof="0" dirty="0"/>
              <a:t> et al. 2017a 2017b)</a:t>
            </a:r>
          </a:p>
          <a:p>
            <a:pPr marL="342900" lvl="0" indent="-342900"/>
            <a:r>
              <a:rPr lang="en-IE" dirty="0"/>
              <a:t>But they are very slow (faster algorithms needed)</a:t>
            </a:r>
            <a:endParaRPr lang="en-IE" noProof="0" dirty="0"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lang="en-IE" noProof="0" dirty="0"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Font typeface="Arial"/>
              <a:buNone/>
            </a:pPr>
            <a:endParaRPr lang="en-IE" sz="2400" b="0" i="0" u="none" strike="noStrike" cap="none" noProof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098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None/>
            </a:pPr>
            <a:endParaRPr lang="en-IE" sz="2400" b="0" i="0" u="none" strike="noStrike" cap="none" noProof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0980" algn="l" rtl="0">
              <a:spcBef>
                <a:spcPts val="480"/>
              </a:spcBef>
              <a:spcAft>
                <a:spcPts val="0"/>
              </a:spcAft>
              <a:buClr>
                <a:srgbClr val="BC0C2D"/>
              </a:buClr>
              <a:buSzPts val="1920"/>
              <a:buFont typeface="Arial"/>
              <a:buNone/>
            </a:pPr>
            <a:endParaRPr lang="en-IE" sz="2400" b="0" i="0" u="none" strike="noStrike" cap="none" noProof="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1" y="513991"/>
            <a:ext cx="82296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B0029"/>
              </a:buClr>
              <a:buFont typeface="Calibri"/>
              <a:buNone/>
            </a:pPr>
            <a:r>
              <a:rPr lang="en-IE" noProof="0" dirty="0"/>
              <a:t>New Methods</a:t>
            </a:r>
            <a:endParaRPr lang="en-IE" sz="3200" b="0" i="0" u="none" strike="noStrike" cap="none" noProof="0" dirty="0">
              <a:solidFill>
                <a:srgbClr val="CB00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6553200" y="6287229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2F1D0-81C3-384B-8C51-9E38DAE1C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6" y="2872409"/>
            <a:ext cx="6762043" cy="31277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28D423-19D4-B546-99AB-32A6E37BECDD}"/>
              </a:ext>
            </a:extLst>
          </p:cNvPr>
          <p:cNvSpPr/>
          <p:nvPr/>
        </p:nvSpPr>
        <p:spPr>
          <a:xfrm>
            <a:off x="4614530" y="6287229"/>
            <a:ext cx="3704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E" sz="1600" dirty="0">
                <a:hlinkClick r:id="rId4"/>
              </a:rPr>
              <a:t>*https://github.com/carthach/kbestviterbi</a:t>
            </a:r>
            <a:endParaRPr lang="en-IE" sz="1600" dirty="0"/>
          </a:p>
        </p:txBody>
      </p:sp>
    </p:spTree>
    <p:extLst>
      <p:ext uri="{BB962C8B-B14F-4D97-AF65-F5344CB8AC3E}">
        <p14:creationId xmlns:p14="http://schemas.microsoft.com/office/powerpoint/2010/main" val="2970563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59AF786-EBDB-9C4D-B89B-0002B541A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477963"/>
            <a:ext cx="8229600" cy="4505325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History</a:t>
            </a:r>
            <a:r>
              <a:rPr lang="es-ES" sz="3600" dirty="0">
                <a:ea typeface="+mn-ea"/>
                <a:cs typeface="+mn-cs"/>
              </a:rPr>
              <a:t> and </a:t>
            </a:r>
            <a:r>
              <a:rPr lang="es-ES" sz="3600" dirty="0" err="1">
                <a:ea typeface="+mn-ea"/>
                <a:cs typeface="+mn-cs"/>
              </a:rPr>
              <a:t>Influences</a:t>
            </a:r>
            <a:endParaRPr lang="es-ES" sz="36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State</a:t>
            </a:r>
            <a:r>
              <a:rPr lang="es-ES" sz="3600" dirty="0">
                <a:ea typeface="+mn-ea"/>
                <a:cs typeface="+mn-cs"/>
              </a:rPr>
              <a:t> of </a:t>
            </a:r>
            <a:r>
              <a:rPr lang="es-ES" sz="3600" dirty="0" err="1">
                <a:ea typeface="+mn-ea"/>
                <a:cs typeface="+mn-cs"/>
              </a:rPr>
              <a:t>the</a:t>
            </a:r>
            <a:r>
              <a:rPr lang="es-ES" sz="3600" dirty="0">
                <a:ea typeface="+mn-ea"/>
                <a:cs typeface="+mn-cs"/>
              </a:rPr>
              <a:t> Art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Theory</a:t>
            </a:r>
            <a:r>
              <a:rPr lang="es-ES" sz="3600" dirty="0">
                <a:ea typeface="+mn-ea"/>
                <a:cs typeface="+mn-cs"/>
              </a:rPr>
              <a:t> and </a:t>
            </a:r>
            <a:r>
              <a:rPr lang="es-ES" sz="3600" dirty="0" err="1">
                <a:ea typeface="+mn-ea"/>
                <a:cs typeface="+mn-cs"/>
              </a:rPr>
              <a:t>Technique</a:t>
            </a:r>
            <a:endParaRPr lang="es-ES" sz="36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b="1" dirty="0" err="1">
                <a:ea typeface="+mn-ea"/>
                <a:cs typeface="+mn-cs"/>
              </a:rPr>
              <a:t>Applications</a:t>
            </a:r>
            <a:endParaRPr lang="es-ES" sz="3600" b="1" dirty="0">
              <a:ea typeface="+mn-ea"/>
              <a:cs typeface="+mn-cs"/>
            </a:endParaRPr>
          </a:p>
        </p:txBody>
      </p:sp>
      <p:sp>
        <p:nvSpPr>
          <p:cNvPr id="5123" name="Título 2">
            <a:extLst>
              <a:ext uri="{FF2B5EF4-FFF2-40B4-BE49-F238E27FC236}">
                <a16:creationId xmlns:a16="http://schemas.microsoft.com/office/drawing/2014/main" id="{AD080422-EE81-D44E-AE73-E20388DE08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14350"/>
            <a:ext cx="8229600" cy="781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Structure</a:t>
            </a:r>
          </a:p>
        </p:txBody>
      </p:sp>
      <p:sp>
        <p:nvSpPr>
          <p:cNvPr id="5124" name="Marcador de número de diapositiva 3">
            <a:extLst>
              <a:ext uri="{FF2B5EF4-FFF2-40B4-BE49-F238E27FC236}">
                <a16:creationId xmlns:a16="http://schemas.microsoft.com/office/drawing/2014/main" id="{671C5E88-1E32-5A4B-8D5C-AAD7711B31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16FBEBA-0453-B742-AD8F-526F948E7C9C}" type="slidenum">
              <a:rPr lang="es-ES" altLang="en-US" sz="1200">
                <a:solidFill>
                  <a:srgbClr val="404040"/>
                </a:solidFill>
              </a:rPr>
              <a:pPr eaLnBrk="1" hangingPunct="1"/>
              <a:t>29</a:t>
            </a:fld>
            <a:endParaRPr lang="es-ES" altLang="en-US" sz="120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5806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692612-65C2-C540-BBA9-119342E693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090283"/>
            <a:ext cx="8229601" cy="4505202"/>
          </a:xfrm>
        </p:spPr>
        <p:txBody>
          <a:bodyPr/>
          <a:lstStyle/>
          <a:p>
            <a:r>
              <a:rPr lang="en-IE" dirty="0"/>
              <a:t>Python library for conducting </a:t>
            </a:r>
            <a:r>
              <a:rPr lang="en-IE" b="1" dirty="0"/>
              <a:t>research-oriented </a:t>
            </a:r>
            <a:r>
              <a:rPr lang="en-IE" dirty="0"/>
              <a:t>concatenative synthesis of signals.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8D3AEC-A3F9-0D4B-911A-DF4C20FF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PyConcat</a:t>
            </a:r>
            <a:r>
              <a:rPr lang="en-US" dirty="0"/>
              <a:t> - </a:t>
            </a:r>
            <a:r>
              <a:rPr lang="en-IE" dirty="0">
                <a:hlinkClick r:id="rId2"/>
              </a:rPr>
              <a:t>https://github.com/carthach/PyConcat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D8A37-834A-7240-A374-380AFE03A8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30</a:t>
            </a:fld>
            <a:endParaRPr lang="es-E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ECF4B-5360-1F4D-A9B9-A2E2B79BE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531" y="1870968"/>
            <a:ext cx="5757726" cy="479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5890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59AF786-EBDB-9C4D-B89B-0002B541A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477963"/>
            <a:ext cx="8229600" cy="4505325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b="1" dirty="0" err="1">
                <a:ea typeface="+mn-ea"/>
                <a:cs typeface="+mn-cs"/>
              </a:rPr>
              <a:t>History</a:t>
            </a:r>
            <a:r>
              <a:rPr lang="es-ES" sz="3600" b="1" dirty="0">
                <a:ea typeface="+mn-ea"/>
                <a:cs typeface="+mn-cs"/>
              </a:rPr>
              <a:t> and </a:t>
            </a:r>
            <a:r>
              <a:rPr lang="es-ES" sz="3600" b="1" dirty="0" err="1">
                <a:ea typeface="+mn-ea"/>
                <a:cs typeface="+mn-cs"/>
              </a:rPr>
              <a:t>Influences</a:t>
            </a:r>
            <a:endParaRPr lang="es-ES" sz="3600" b="1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State</a:t>
            </a:r>
            <a:r>
              <a:rPr lang="es-ES" sz="3600" dirty="0">
                <a:ea typeface="+mn-ea"/>
                <a:cs typeface="+mn-cs"/>
              </a:rPr>
              <a:t> of </a:t>
            </a:r>
            <a:r>
              <a:rPr lang="es-ES" sz="3600" dirty="0" err="1">
                <a:ea typeface="+mn-ea"/>
                <a:cs typeface="+mn-cs"/>
              </a:rPr>
              <a:t>the</a:t>
            </a:r>
            <a:r>
              <a:rPr lang="es-ES" sz="3600" dirty="0">
                <a:ea typeface="+mn-ea"/>
                <a:cs typeface="+mn-cs"/>
              </a:rPr>
              <a:t> Art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Theory</a:t>
            </a:r>
            <a:r>
              <a:rPr lang="es-ES" sz="3600" dirty="0">
                <a:ea typeface="+mn-ea"/>
                <a:cs typeface="+mn-cs"/>
              </a:rPr>
              <a:t> and </a:t>
            </a:r>
            <a:r>
              <a:rPr lang="es-ES" sz="3600" dirty="0" err="1">
                <a:ea typeface="+mn-ea"/>
                <a:cs typeface="+mn-cs"/>
              </a:rPr>
              <a:t>Technique</a:t>
            </a:r>
            <a:endParaRPr lang="es-ES" sz="36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s-ES" sz="3600" dirty="0" err="1">
                <a:ea typeface="+mn-ea"/>
                <a:cs typeface="+mn-cs"/>
              </a:rPr>
              <a:t>Applications</a:t>
            </a:r>
            <a:endParaRPr lang="es-ES" sz="3600" dirty="0">
              <a:ea typeface="+mn-ea"/>
              <a:cs typeface="+mn-cs"/>
            </a:endParaRPr>
          </a:p>
        </p:txBody>
      </p:sp>
      <p:sp>
        <p:nvSpPr>
          <p:cNvPr id="5123" name="Título 2">
            <a:extLst>
              <a:ext uri="{FF2B5EF4-FFF2-40B4-BE49-F238E27FC236}">
                <a16:creationId xmlns:a16="http://schemas.microsoft.com/office/drawing/2014/main" id="{AD080422-EE81-D44E-AE73-E20388DE08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14350"/>
            <a:ext cx="8229600" cy="781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Structure</a:t>
            </a:r>
          </a:p>
        </p:txBody>
      </p:sp>
      <p:sp>
        <p:nvSpPr>
          <p:cNvPr id="5124" name="Marcador de número de diapositiva 3">
            <a:extLst>
              <a:ext uri="{FF2B5EF4-FFF2-40B4-BE49-F238E27FC236}">
                <a16:creationId xmlns:a16="http://schemas.microsoft.com/office/drawing/2014/main" id="{671C5E88-1E32-5A4B-8D5C-AAD7711B31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16FBEBA-0453-B742-AD8F-526F948E7C9C}" type="slidenum">
              <a:rPr lang="es-ES" altLang="en-US" sz="1200">
                <a:solidFill>
                  <a:srgbClr val="404040"/>
                </a:solidFill>
              </a:rPr>
              <a:pPr eaLnBrk="1" hangingPunct="1"/>
              <a:t>4</a:t>
            </a:fld>
            <a:endParaRPr lang="es-ES" altLang="en-US" sz="120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56821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B5844E-D72C-4B49-92D2-D0D798A1F1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600" dirty="0"/>
              <a:t>User friendly (VST support) instrument for generating rhythmic loops (like drum patterns) using concatenative synthesis.</a:t>
            </a:r>
          </a:p>
          <a:p>
            <a:pPr lvl="1"/>
            <a:r>
              <a:rPr lang="en-US" sz="2600" dirty="0"/>
              <a:t>Best Paper: NIME 2016</a:t>
            </a:r>
          </a:p>
          <a:p>
            <a:pPr lvl="1"/>
            <a:r>
              <a:rPr lang="en-US" sz="2600" dirty="0"/>
              <a:t>Extended summary and </a:t>
            </a:r>
            <a:r>
              <a:rPr lang="en-US" sz="2600" dirty="0" err="1"/>
              <a:t>qualitivate</a:t>
            </a:r>
            <a:r>
              <a:rPr lang="en-US" sz="2600" dirty="0"/>
              <a:t> quantitative evaluation: Computer Music Journal Summer 2017</a:t>
            </a:r>
          </a:p>
          <a:p>
            <a:r>
              <a:rPr lang="en-US" sz="2600" dirty="0"/>
              <a:t>Familiar 2D Timbre space interface but with a novel graph-based paradigm for targeting patterns and sequence.</a:t>
            </a:r>
          </a:p>
          <a:p>
            <a:endParaRPr lang="en-US" sz="2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F5E191-7063-8E47-8778-139BA820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RhythmCAT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DB189-8F54-9A48-915D-5181A92F4D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31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47822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C8521F-01EF-BA4C-A66A-CA6636D71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RhythmCAT</a:t>
            </a:r>
            <a:r>
              <a:rPr lang="en-US" dirty="0"/>
              <a:t> -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C4110-F947-8346-95BE-55BFF9EFD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32</a:t>
            </a:fld>
            <a:endParaRPr lang="es-ES" altLang="en-US"/>
          </a:p>
        </p:txBody>
      </p:sp>
      <p:pic>
        <p:nvPicPr>
          <p:cNvPr id="5" name="Online Media 4" descr="rhythmCAT-MUME">
            <a:hlinkClick r:id="" action="ppaction://media"/>
            <a:extLst>
              <a:ext uri="{FF2B5EF4-FFF2-40B4-BE49-F238E27FC236}">
                <a16:creationId xmlns:a16="http://schemas.microsoft.com/office/drawing/2014/main" id="{DCC4AF9A-F9A4-6145-94AE-00B78B435F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07297" y="1367604"/>
            <a:ext cx="7329406" cy="41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678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B8536A-4D6E-694A-98AF-1C29FD5E7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Conceived over 24 hours as part of the Music Hack Day at </a:t>
            </a:r>
            <a:r>
              <a:rPr lang="en-US" dirty="0" err="1"/>
              <a:t>Sónar</a:t>
            </a:r>
            <a:r>
              <a:rPr lang="en-US" dirty="0"/>
              <a:t> Festival (2015)</a:t>
            </a:r>
          </a:p>
          <a:p>
            <a:r>
              <a:rPr lang="en-US" dirty="0"/>
              <a:t>3 month funding for an expanded demo at Music Tech Fest in Slovenia and ISMIR 2015.</a:t>
            </a:r>
          </a:p>
          <a:p>
            <a:r>
              <a:rPr lang="en-US" dirty="0"/>
              <a:t>Suite of tools:</a:t>
            </a:r>
          </a:p>
          <a:p>
            <a:pPr lvl="1"/>
            <a:r>
              <a:rPr lang="en-US" b="1" dirty="0"/>
              <a:t>Mobile app</a:t>
            </a:r>
            <a:r>
              <a:rPr lang="en-US" dirty="0"/>
              <a:t> listening in real-time for Pitch Class Profiles and chroma “key”. Sends OSC information to:</a:t>
            </a:r>
          </a:p>
          <a:p>
            <a:pPr lvl="1"/>
            <a:r>
              <a:rPr lang="en-US" b="1" dirty="0"/>
              <a:t>VST plugin </a:t>
            </a:r>
            <a:r>
              <a:rPr lang="en-US" dirty="0"/>
              <a:t>for concatenating and transforming sounds always ”in key”.</a:t>
            </a:r>
          </a:p>
          <a:p>
            <a:pPr lvl="1"/>
            <a:r>
              <a:rPr lang="en-US" b="1" dirty="0"/>
              <a:t>Max for Live MIDI device </a:t>
            </a:r>
            <a:r>
              <a:rPr lang="en-US" dirty="0"/>
              <a:t>for choosing notes always “in key”.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F54F7A-BD88-8546-BA81-2820952E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Snitch (</a:t>
            </a:r>
            <a:r>
              <a:rPr lang="en-US" dirty="0" err="1"/>
              <a:t>Ó</a:t>
            </a:r>
            <a:r>
              <a:rPr lang="en-US" dirty="0"/>
              <a:t> </a:t>
            </a:r>
            <a:r>
              <a:rPr lang="en-US" dirty="0" err="1"/>
              <a:t>Nuanáin</a:t>
            </a:r>
            <a:r>
              <a:rPr lang="en-US" dirty="0"/>
              <a:t> et al. 2015)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514B8-357F-9241-869F-1A47755BEE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10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D6F07D-D8EE-934E-901B-ED193455B1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C22189-93AC-3342-AB98-50E0DC6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Snitch -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7A05B-5C11-4C41-B0B5-9CAB583F19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34</a:t>
            </a:fld>
            <a:endParaRPr lang="es-ES" altLang="en-US"/>
          </a:p>
        </p:txBody>
      </p:sp>
      <p:pic>
        <p:nvPicPr>
          <p:cNvPr id="5" name="Online Media 4" descr="The Snitch Demo">
            <a:hlinkClick r:id="" action="ppaction://media"/>
            <a:extLst>
              <a:ext uri="{FF2B5EF4-FFF2-40B4-BE49-F238E27FC236}">
                <a16:creationId xmlns:a16="http://schemas.microsoft.com/office/drawing/2014/main" id="{A2393419-3B20-9A49-8B8C-ED82CE23D0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57349" y="1477909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691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2D82CB-653C-9544-AE9A-4F930C1E5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Concatenative </a:t>
            </a:r>
            <a:r>
              <a:rPr lang="en-US" dirty="0" err="1"/>
              <a:t>Synthesiser</a:t>
            </a:r>
            <a:r>
              <a:rPr lang="en-US" dirty="0"/>
              <a:t> for interacting with musicians in real-time, based on a prior Max for Live device for interacting with a string quartet (</a:t>
            </a:r>
            <a:r>
              <a:rPr lang="en-US" dirty="0" err="1"/>
              <a:t>Ó</a:t>
            </a:r>
            <a:r>
              <a:rPr lang="en-US" dirty="0"/>
              <a:t> </a:t>
            </a:r>
            <a:r>
              <a:rPr lang="en-US" dirty="0" err="1"/>
              <a:t>Nuanáin</a:t>
            </a:r>
            <a:r>
              <a:rPr lang="en-US" dirty="0"/>
              <a:t>, 2017)</a:t>
            </a:r>
          </a:p>
          <a:p>
            <a:r>
              <a:rPr lang="en-US" dirty="0"/>
              <a:t>Responds to audio input in onset/offset or continuous mode</a:t>
            </a:r>
          </a:p>
          <a:p>
            <a:endParaRPr lang="en-US" dirty="0"/>
          </a:p>
          <a:p>
            <a:r>
              <a:rPr lang="en-IE" dirty="0">
                <a:hlinkClick r:id="rId2"/>
              </a:rPr>
              <a:t>https://soundcloud.com/carthach/sem-cordas-stereo-demo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A55F56-1F14-2C4B-93E6-0FF636055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Decon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E75A9-3F2A-464D-9E4E-B9B2F31152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35</a:t>
            </a:fld>
            <a:endParaRPr lang="es-E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E9A82E-6B11-A547-9CA0-BEF229B7A18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316" y="4403910"/>
            <a:ext cx="8991601" cy="176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44359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texto 1">
            <a:extLst>
              <a:ext uri="{FF2B5EF4-FFF2-40B4-BE49-F238E27FC236}">
                <a16:creationId xmlns:a16="http://schemas.microsoft.com/office/drawing/2014/main" id="{1633F586-1097-CC4A-BEA3-2C18772116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xfrm>
            <a:off x="484188" y="2720975"/>
            <a:ext cx="7943850" cy="741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/>
              <a:t>Thank you for your time and questions!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12FCDC-6E26-9545-AEE1-AEDC3CD67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14" y="1294090"/>
            <a:ext cx="2834309" cy="39127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DDC181-1D38-694C-BB11-31A0D73D6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History and Influences – Cubism and Collage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37AB8-5C29-3544-8605-5572AFA7E2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9601D8-BA96-EA43-9B7A-5A72D29C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834" y="1472907"/>
            <a:ext cx="4740966" cy="3555724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FA3320B-C549-AD46-B5C3-36BFD8741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477909"/>
            <a:ext cx="8229601" cy="450520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IE" dirty="0"/>
              <a:t>Guitar, Sheet Music, and Glass (Picasso 1912)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2911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453D44-57FD-1249-986B-55399E095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Western Art Music</a:t>
            </a:r>
          </a:p>
          <a:p>
            <a:pPr lvl="1"/>
            <a:r>
              <a:rPr lang="en-US" dirty="0"/>
              <a:t>Charles Ives – Three Places In New England</a:t>
            </a:r>
          </a:p>
          <a:p>
            <a:pPr lvl="2"/>
            <a:r>
              <a:rPr lang="en-US" dirty="0"/>
              <a:t>Hymns and marches</a:t>
            </a:r>
          </a:p>
          <a:p>
            <a:pPr lvl="1"/>
            <a:r>
              <a:rPr lang="en-US" dirty="0" err="1"/>
              <a:t>Bartók</a:t>
            </a:r>
            <a:r>
              <a:rPr lang="en-US" dirty="0"/>
              <a:t> and </a:t>
            </a:r>
            <a:r>
              <a:rPr lang="en-US" dirty="0" err="1"/>
              <a:t>Kodály</a:t>
            </a:r>
            <a:endParaRPr lang="en-US" dirty="0"/>
          </a:p>
          <a:p>
            <a:pPr lvl="2"/>
            <a:r>
              <a:rPr lang="en-US" dirty="0"/>
              <a:t>Appropriated Hungarian folk melodies</a:t>
            </a:r>
          </a:p>
          <a:p>
            <a:r>
              <a:rPr lang="en-US" dirty="0"/>
              <a:t>Jazz quotation of other tunes common practice, often for humorous effect</a:t>
            </a:r>
          </a:p>
          <a:p>
            <a:pPr lvl="1"/>
            <a:r>
              <a:rPr lang="en-US" dirty="0"/>
              <a:t>Charlie Parker quoting the Firebird Suite at a gig in New York, Stravinsky in the audience </a:t>
            </a:r>
            <a:r>
              <a:rPr lang="en-IE" sz="2200" i="1" dirty="0"/>
              <a:t>“[roaring] with delight, pounding his glass on the table”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DFFAA7-08D2-164F-A489-7D17CF3C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Quotation and Variation in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3BFFB-97DF-AB47-A2C0-EC284D4924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6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0388154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DDE59E-7BFD-F44A-9526-BEAA158D49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Groupe de Recherche de Musique </a:t>
            </a:r>
            <a:r>
              <a:rPr lang="en-US" dirty="0" err="1"/>
              <a:t>Concrète</a:t>
            </a:r>
            <a:r>
              <a:rPr lang="en-US" dirty="0"/>
              <a:t> (GRM)</a:t>
            </a:r>
          </a:p>
          <a:p>
            <a:pPr lvl="1"/>
            <a:r>
              <a:rPr lang="en-US" dirty="0" err="1"/>
              <a:t>Radiodiffusion-Télévision</a:t>
            </a:r>
            <a:r>
              <a:rPr lang="en-US" dirty="0"/>
              <a:t> </a:t>
            </a:r>
            <a:r>
              <a:rPr lang="en-US" dirty="0" err="1"/>
              <a:t>Française</a:t>
            </a:r>
            <a:r>
              <a:rPr lang="en-US" dirty="0"/>
              <a:t> (RTF) Paris, 1940s</a:t>
            </a:r>
          </a:p>
          <a:p>
            <a:pPr lvl="1"/>
            <a:r>
              <a:rPr lang="en-US" dirty="0"/>
              <a:t>Pierre Schaeffer and Pierre Henry</a:t>
            </a:r>
          </a:p>
          <a:p>
            <a:r>
              <a:rPr lang="en-US" dirty="0"/>
              <a:t>Sound collages - </a:t>
            </a:r>
            <a:r>
              <a:rPr lang="en-IE" dirty="0"/>
              <a:t>unrelated and “non-musical” sounds like trains and speech. organised in such a way that the listener discovered the latent musical qualities and structure they inherently carry.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47A608-A653-674A-9D37-9DB3520B1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Musique </a:t>
            </a:r>
            <a:r>
              <a:rPr lang="en-IE" dirty="0" err="1"/>
              <a:t>Concrète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4583C-A836-0642-8F8B-ABCB72D32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7</a:t>
            </a:fld>
            <a:endParaRPr lang="es-E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E2ACE-6DDC-1B45-8E19-020C3001F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67" y="4308406"/>
            <a:ext cx="2937798" cy="2325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CAF829-6540-A248-8AEF-0A683FE91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39" y="4308406"/>
            <a:ext cx="3575938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0446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30D48B-1C16-7D4A-B46A-95F8FBB8C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Iannis</a:t>
            </a:r>
            <a:r>
              <a:rPr lang="en-US" dirty="0"/>
              <a:t> Xenakis also spent time experimenting at tape with the GRM (</a:t>
            </a:r>
            <a:r>
              <a:rPr lang="en-IE" i="1" dirty="0"/>
              <a:t>GRM Works 1957-1962).</a:t>
            </a:r>
          </a:p>
          <a:p>
            <a:r>
              <a:rPr lang="en-US" dirty="0"/>
              <a:t>But by 1959 was starting to use a profoundly meticulous approach.</a:t>
            </a:r>
          </a:p>
          <a:p>
            <a:r>
              <a:rPr lang="en-IE" dirty="0" err="1"/>
              <a:t>Analogique</a:t>
            </a:r>
            <a:r>
              <a:rPr lang="en-IE" dirty="0"/>
              <a:t> B contains 100s of fragments of recorded sine tones meticulously and laboriously spliced together.</a:t>
            </a:r>
          </a:p>
          <a:p>
            <a:r>
              <a:rPr lang="en-IE" b="1" dirty="0"/>
              <a:t>Granular Synthesis </a:t>
            </a:r>
            <a:r>
              <a:rPr lang="en-IE" dirty="0"/>
              <a:t>– digitally combining many small snippets or </a:t>
            </a:r>
            <a:r>
              <a:rPr lang="en-IE" i="1" dirty="0"/>
              <a:t>grains </a:t>
            </a:r>
            <a:r>
              <a:rPr lang="en-IE" dirty="0"/>
              <a:t>together to form complex sound clouds (Barry Truax, Curtis Roads).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EE888-3721-624F-9237-A8B971C98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Granular Synthesis of Microsound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F5E5B-7B14-9845-9916-215E21633F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8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700822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16F431-B744-544B-B696-1084A0FF84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E" dirty="0">
              <a:hlinkClick r:id="rId2"/>
            </a:endParaRPr>
          </a:p>
          <a:p>
            <a:pPr marL="0" indent="0" algn="ctr">
              <a:buNone/>
            </a:pPr>
            <a:endParaRPr lang="en-IE" sz="2000" dirty="0">
              <a:hlinkClick r:id="rId2"/>
            </a:endParaRPr>
          </a:p>
          <a:p>
            <a:pPr marL="0" indent="0" algn="ctr">
              <a:buNone/>
            </a:pPr>
            <a:r>
              <a:rPr lang="en-IE" sz="2000" dirty="0">
                <a:hlinkClick r:id="rId2"/>
              </a:rPr>
              <a:t>https://soundcloud.com/carthach/the-collapse-of-histrionics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4E0D9-D3F8-7B44-BB33-BF154D1D7E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9</a:t>
            </a:fld>
            <a:endParaRPr lang="es-ES" alt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E1BCCB5-AD9D-5A43-BCCB-39E830561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AB09B3-B2B3-B14C-BA60-70E8E1F1D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23837"/>
            <a:ext cx="8311333" cy="56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5117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91C38D-9DE2-4949-8F79-85097A95F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Plunderphonics, or Audio Piracy as a Compositional Prerogative (Oswald, 1985)</a:t>
            </a:r>
          </a:p>
          <a:p>
            <a:r>
              <a:rPr lang="en-IE" b="1" dirty="0"/>
              <a:t>Plunderphonic</a:t>
            </a:r>
            <a:r>
              <a:rPr lang="en-IE" dirty="0"/>
              <a:t> (1985)</a:t>
            </a:r>
          </a:p>
          <a:p>
            <a:pPr lvl="1"/>
            <a:r>
              <a:rPr lang="en-IE" dirty="0"/>
              <a:t>Deliberate splicing and transformation of pop recordings (Dolly Parton, Elvis Presley etc.)</a:t>
            </a:r>
          </a:p>
          <a:p>
            <a:pPr lvl="1"/>
            <a:r>
              <a:rPr lang="en-IE" dirty="0"/>
              <a:t>Manual process</a:t>
            </a:r>
          </a:p>
          <a:p>
            <a:pPr lvl="1"/>
            <a:r>
              <a:rPr lang="en-IE" dirty="0"/>
              <a:t>Cease and desist!</a:t>
            </a:r>
          </a:p>
          <a:p>
            <a:r>
              <a:rPr lang="en-IE" dirty="0">
                <a:hlinkClick r:id="rId2"/>
              </a:rPr>
              <a:t>https://youtu.be/8xIWLG-F0Ag?t=70</a:t>
            </a:r>
            <a:endParaRPr lang="en-IE" dirty="0"/>
          </a:p>
          <a:p>
            <a:pPr lvl="1"/>
            <a:endParaRPr lang="en-I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A4440D-8BCA-4B42-90F3-53CC9C90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Plunderphonics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5AB6F-26EF-094D-BFDB-14F05B57ED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C92DA-0723-B040-9142-69B0B88465F5}" type="slidenum">
              <a:rPr lang="es-ES" altLang="en-US" smtClean="0"/>
              <a:pPr/>
              <a:t>10</a:t>
            </a:fld>
            <a:endParaRPr lang="es-E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420BFA-0C96-084D-90A2-8A46F3116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972" y="3429000"/>
            <a:ext cx="2956828" cy="295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0238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200" dirty="0" smtClean="0">
            <a:solidFill>
              <a:srgbClr val="FFFFFF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796</TotalTime>
  <Words>1253</Words>
  <Application>Microsoft Macintosh PowerPoint</Application>
  <PresentationFormat>On-screen Show (4:3)</PresentationFormat>
  <Paragraphs>268</Paragraphs>
  <Slides>35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Courier</vt:lpstr>
      <vt:lpstr>Tema de Office</vt:lpstr>
      <vt:lpstr>Infinite Theft</vt:lpstr>
      <vt:lpstr>Concatenative Synthesis</vt:lpstr>
      <vt:lpstr>Structure</vt:lpstr>
      <vt:lpstr>History and Influences – Cubism and Collage</vt:lpstr>
      <vt:lpstr>Quotation and Variation in Music</vt:lpstr>
      <vt:lpstr>Musique Concrète</vt:lpstr>
      <vt:lpstr>Granular Synthesis of Microsound</vt:lpstr>
      <vt:lpstr>PowerPoint Presentation</vt:lpstr>
      <vt:lpstr>Plunderphonics</vt:lpstr>
      <vt:lpstr>Hip-hop</vt:lpstr>
      <vt:lpstr>Structure</vt:lpstr>
      <vt:lpstr>Concatenative Speech Synthesis</vt:lpstr>
      <vt:lpstr>Early Digital Musical Concatenative Synthesis</vt:lpstr>
      <vt:lpstr>State of The Art – 2D Timbre Spaces</vt:lpstr>
      <vt:lpstr>Structure</vt:lpstr>
      <vt:lpstr>Concatenative Synthesis Stages and Theory</vt:lpstr>
      <vt:lpstr>(A) Unit Decomposition</vt:lpstr>
      <vt:lpstr>PowerPoint Presentation</vt:lpstr>
      <vt:lpstr>(B) Feature Analysis</vt:lpstr>
      <vt:lpstr>Feature Analysis - Timbre</vt:lpstr>
      <vt:lpstr>Frequency Warping</vt:lpstr>
      <vt:lpstr>Orchestral Classification Results</vt:lpstr>
      <vt:lpstr>(C) Unit Selection</vt:lpstr>
      <vt:lpstr>Linear Search</vt:lpstr>
      <vt:lpstr>Unit Selection – Hidden Markov Model (HMM)</vt:lpstr>
      <vt:lpstr>HMMs</vt:lpstr>
      <vt:lpstr>New Methods</vt:lpstr>
      <vt:lpstr>Structure</vt:lpstr>
      <vt:lpstr>PyConcat - https://github.com/carthach/PyConcat</vt:lpstr>
      <vt:lpstr>RhythmCAT</vt:lpstr>
      <vt:lpstr>RhythmCAT - Demo</vt:lpstr>
      <vt:lpstr>The Snitch (Ó Nuanáin et al. 2015)</vt:lpstr>
      <vt:lpstr>The Snitch - Demo</vt:lpstr>
      <vt:lpstr>Decon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Cárthach Ó Nuanáin</dc:creator>
  <cp:lastModifiedBy>Cárthach Ó Nuanáin</cp:lastModifiedBy>
  <cp:revision>63</cp:revision>
  <dcterms:created xsi:type="dcterms:W3CDTF">2019-10-25T22:42:22Z</dcterms:created>
  <dcterms:modified xsi:type="dcterms:W3CDTF">2019-11-01T09:22:54Z</dcterms:modified>
</cp:coreProperties>
</file>